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Krona One"/>
      <p:regular r:id="rId59"/>
    </p:embeddedFont>
    <p:embeddedFont>
      <p:font typeface="Darker Grotesque Medium"/>
      <p:regular r:id="rId60"/>
      <p:bold r:id="rId61"/>
    </p:embeddedFont>
    <p:embeddedFont>
      <p:font typeface="Montserrat"/>
      <p:regular r:id="rId62"/>
      <p:bold r:id="rId63"/>
      <p:italic r:id="rId64"/>
      <p:boldItalic r:id="rId65"/>
    </p:embeddedFont>
    <p:embeddedFont>
      <p:font typeface="Cabin"/>
      <p:regular r:id="rId66"/>
      <p:bold r:id="rId67"/>
      <p:italic r:id="rId68"/>
      <p:boldItalic r:id="rId69"/>
    </p:embeddedFont>
    <p:embeddedFont>
      <p:font typeface="Didact Gothic"/>
      <p:regular r:id="rId70"/>
    </p:embeddedFont>
    <p:embeddedFont>
      <p:font typeface="Rubik"/>
      <p:regular r:id="rId71"/>
      <p:bold r:id="rId72"/>
      <p:italic r:id="rId73"/>
      <p:boldItalic r:id="rId74"/>
    </p:embeddedFont>
    <p:embeddedFont>
      <p:font typeface="Rajdhani"/>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7CB181-CB4F-4FE3-BE98-B2167610D3A3}">
  <a:tblStyle styleId="{BF7CB181-CB4F-4FE3-BE98-B2167610D3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ubik-italic.fntdata"/><Relationship Id="rId72" Type="http://schemas.openxmlformats.org/officeDocument/2006/relationships/font" Target="fonts/Rubik-bold.fntdata"/><Relationship Id="rId31" Type="http://schemas.openxmlformats.org/officeDocument/2006/relationships/slide" Target="slides/slide26.xml"/><Relationship Id="rId75" Type="http://schemas.openxmlformats.org/officeDocument/2006/relationships/font" Target="fonts/Rajdhani-regular.fntdata"/><Relationship Id="rId30" Type="http://schemas.openxmlformats.org/officeDocument/2006/relationships/slide" Target="slides/slide25.xml"/><Relationship Id="rId74" Type="http://schemas.openxmlformats.org/officeDocument/2006/relationships/font" Target="fonts/Rubik-boldItalic.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Rajdhani-bold.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ubik-regular.fntdata"/><Relationship Id="rId70" Type="http://schemas.openxmlformats.org/officeDocument/2006/relationships/font" Target="fonts/DidactGothic-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DarkerGrotesqueMedium-bold.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Cabin-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Cabin-italic.fntdata"/><Relationship Id="rId23" Type="http://schemas.openxmlformats.org/officeDocument/2006/relationships/slide" Target="slides/slide18.xml"/><Relationship Id="rId67" Type="http://schemas.openxmlformats.org/officeDocument/2006/relationships/font" Target="fonts/Cabin-bold.fntdata"/><Relationship Id="rId60" Type="http://schemas.openxmlformats.org/officeDocument/2006/relationships/font" Target="fonts/DarkerGrotesqueMedium-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abin-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KronaOne-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c66c15d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0c66c15d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very good morning, afternoon, or evening Mr. Toh and fellow classmates. My name is Shin Youn, and I will be presenting the work that I have done for Applied Analytics Assignment 1 which focuses on building and evaluating K-Means and Hierarchical Clustering models based on the dataset regarding bank customers.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0f4295ef61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0f4295ef61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as part of our data cleaning processes, what I had done was  to drop the irrelevant and nominal categorical data in our dataset in order to better focus on useful features in our dataset for further analysis. Hence, as the target feature is only used for predictive modelling while every entry has a value of savings in the Savings account or bonds column, we would deem them as irrelevant. Additionally, for columns including purpose, personal status and sex, property, other instalment plans, and job; as they are nominal categorical data, they are hard to rank and often have different metrics of comparison, making them non-quantifable and subjective based on the opinions of others. As such, we would have to drop them as label encoding would not be effective. An alternative would be One Hot Encoding, however, it is more suited for predictive modelling as it would make our dataset </a:t>
            </a:r>
            <a:r>
              <a:rPr lang="en"/>
              <a:t>unnecessarily</a:t>
            </a:r>
            <a:r>
              <a:rPr lang="en"/>
              <a:t> more complex with more features to analyse. </a:t>
            </a:r>
            <a:endParaRPr/>
          </a:p>
          <a:p>
            <a:pPr indent="0" lvl="0" marL="0" rtl="0" algn="l">
              <a:spcBef>
                <a:spcPts val="0"/>
              </a:spcBef>
              <a:spcAft>
                <a:spcPts val="0"/>
              </a:spcAft>
              <a:buNone/>
            </a:pP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33c7de604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33c7de604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part of our data manipulation process involves replacing the space in the names of the various features with underscores instead. This is because without converting the name spaces to underscores, we would not be able to access the objects and their respective methods for further </a:t>
            </a:r>
            <a:r>
              <a:rPr lang="en"/>
              <a:t>calculation and analysis. Hence, to replace the column name spaces with underscores, we will loop through each column using the df.columns object and using the replace method available for each column.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33c7de604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33c7de604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Followingly, as we would be using the Duration in month variable together with the Age in Years variable when building the K-Means and Hierarchical Clustering model later on, I had created a new feature named duration in years in order to ensure that they are using the same metrics for comparison. Hence, this is done so by creating a new dataframe column and dividing the Duration in month column by 12 as its value </a:t>
            </a:r>
            <a:r>
              <a:rPr lang="en"/>
              <a:t>before</a:t>
            </a:r>
            <a:r>
              <a:rPr lang="en"/>
              <a:t> subsequently dropping the duration in month feature. Additionally, </a:t>
            </a:r>
            <a:r>
              <a:rPr lang="en"/>
              <a:t>given</a:t>
            </a:r>
            <a:r>
              <a:rPr lang="en"/>
              <a:t> that the duration in month column was in the first position of the dataframe previously, we would insert the duration in year column in the first column as well.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33c7de604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33c7de604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part of the data manipulation process involves normalizing the various numerical features. For instance, as observed from the distribution of the customer’s loan tenure in years, we could observe that the distribution is positively skewed in nature as observed from the histogram with the </a:t>
            </a:r>
            <a:r>
              <a:rPr lang="en"/>
              <a:t>presence of a few outliers. In this case, we could perform log transformation which is able to handle positive skewness and outliers relatively well while also using z score transformation to scale data to the same range and magnitude.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33c7de604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33c7de604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by performing log transformation using the numpy log method on the column, we could observe that the distribution has transformed from being </a:t>
            </a:r>
            <a:r>
              <a:rPr lang="en"/>
              <a:t>positively</a:t>
            </a:r>
            <a:r>
              <a:rPr lang="en"/>
              <a:t> skewed with a few </a:t>
            </a:r>
            <a:r>
              <a:rPr lang="en"/>
              <a:t>outliers</a:t>
            </a:r>
            <a:r>
              <a:rPr lang="en"/>
              <a:t> to being normally </a:t>
            </a:r>
            <a:r>
              <a:rPr lang="en"/>
              <a:t>distributed</a:t>
            </a:r>
            <a:r>
              <a:rPr lang="en"/>
              <a:t> with little to no outliers.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33c7de604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33c7de604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have previously performed log transformation on the duration in years column, the same could also be applied on the Credit Amount column and subsequently Z-score in later stages given that it has a positively </a:t>
            </a:r>
            <a:r>
              <a:rPr lang="en"/>
              <a:t>skewed distribution and has a relatively large number of outliers in comparison.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33c7de604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33c7de604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by performing log transformation on the Credit Amount column, we could observe that the once positively skewed distribution with a large number of outliers has transformed into a normal distribution with little to no outliers.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33c7de604c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33c7de604c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for the age in years column, we could also perform log transformation and subsequently z score transformation in later stages as evident of the </a:t>
            </a:r>
            <a:r>
              <a:rPr lang="en"/>
              <a:t>positively</a:t>
            </a:r>
            <a:r>
              <a:rPr lang="en"/>
              <a:t> skewed distribution as plotted from the histogram and the few number of outliers which needs to be handled as plotted from the boxplot.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33c7de604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33c7de604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Hence, by performing log transformation on the Age in Years column, we could observe that the once positively skewed distribution with a large number of outliers has transformed into a normal distribution with no outliers at all.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33c7de604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33c7de604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part of the data transformation process involves label encoding the ordinal categorical features in the dataset. Hence, as part of label encoding, it aims to convert the labels of ordinal categorical data into a numeric form so as to convert them into the machine-readable form. Thus, given that ordinal categorical variables comprises a finite set of discrete values with a ranked ordering between values, there is intrinsic value and benefit in ranking them </a:t>
            </a:r>
            <a:r>
              <a:rPr lang="en"/>
              <a:t>through</a:t>
            </a:r>
            <a:r>
              <a:rPr lang="en"/>
              <a:t> the use of </a:t>
            </a:r>
            <a:r>
              <a:rPr lang="en"/>
              <a:t>ordinal</a:t>
            </a:r>
            <a:r>
              <a:rPr lang="en"/>
              <a:t> encoding. As such to map the account status column, a value of 0 would be assigned to ‘no checking account’, a value of 1 would be assigned to ‘Salary assignment for at least 1 year’, a value of 2 would be assigned to ‘</a:t>
            </a:r>
            <a:r>
              <a:rPr lang="en">
                <a:solidFill>
                  <a:schemeClr val="dk1"/>
                </a:solidFill>
              </a:rPr>
              <a:t>Salary assignment for at least 2 year’, while a value of 3 would be assigned to ‘Salary assignment for at least 3 year’. Whereas for the mapping of the Credit History column, a value of 0 is assigned to ‘critical account or other credits existing (not at this bank)’, a value of 1 is assigned to ‘delay in paying off in the past’, a value of 2 is assigned to existing credits paid back duly till now, while a value of 3 is assigned to both ‘all credits at this bank paid back duly’ and ‘no credits taken/ all credit paid back duly’ as they are quite similar in nature.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0f1a107379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0f1a107379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part of this presentation, the first unit would cover ‘Exploratory Data Analysis’ where will try to better understand our data in order to find potential problems that we would want to correct in later stages. Following, we </a:t>
            </a:r>
            <a:r>
              <a:rPr lang="en"/>
              <a:t>would</a:t>
            </a:r>
            <a:r>
              <a:rPr lang="en"/>
              <a:t> cover ‘Data Manipulation’ where will fix the </a:t>
            </a:r>
            <a:r>
              <a:rPr lang="en"/>
              <a:t>errors that we have previously identified through data cleaning and data transformation. Hence, this would allow us to adequately prepare our dataset in order to perform effective clustering. After which, we will be build, optimize and evaluate the K-Means and Hierarchical Clustering models using the common performance measure of Silhouette Score. Last but not least, we will end by interpreting the clusters we have previously created in order to derive business insights and value from.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33c7de604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33c7de604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mapping of the present employment since column, a value of 0 is assigned to those unemployed, a </a:t>
            </a:r>
            <a:r>
              <a:rPr lang="en"/>
              <a:t>value of 1 is assigned to those employed for less than 1 year, a value of 2 is assigned to those employed for 1 to 4 years, a value 3 is assigned to those employed for 4 to 7 years, while a value of 4 is assigned to those employed for more than 7 years. Additionally, for the mapping of other debtors or guarantors, a value of 0 is assigned to those with a value of ‘none’, a value of 1 is assigned to those with a value of ‘guarantors’, while a value of 2 is assigned to those with a value of ‘co-applicant’. Hence, the rationale why a co applicant is ranked higher than a guarantor is because he or she is obliged to repay the loan as well regardless of his or her status or relationship, while a guarantor is provided to those who can repay the loan him or herself but have history of bad credit.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33c7de604c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33c7de604c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but not least, for the mapping of housing, they are ranked in ascending order of for free, rent, to own. As for the mapping of the telephone feature, they are ranked in ascending order of ‘None’, followed by ‘Yes’ while the foreign_worker column is mapped and ranked in ascending order of ‘no’ followed by ‘yes’.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33c7de604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33c7de604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be sharing how we have built, optimized and evaluate the various K-Means and Hierarchical Clustering model for further analysis.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33c7de604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33c7de604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Hence, for our first K-Means model which utilizes the variables age in years and credit amount, the objective of this model alongside the hierarchical clustering model that we will be building subsequently aims to understand which age group banks </a:t>
            </a:r>
            <a:r>
              <a:rPr lang="en"/>
              <a:t>should</a:t>
            </a:r>
            <a:r>
              <a:rPr lang="en"/>
              <a:t> focus on targeting based on the credit amount that they have loaned. Hence, depending on the age group, a larger amount of credit taken would imply that the following group would be more profitable given that a larger credit interest amount could be obtained. Hence, for the K-Means model we had firstly extracted the age and credit amount column in a new dataframe and had converted it into a numpy array using .values object under X1. After which, we had performed Z-Score </a:t>
            </a:r>
            <a:r>
              <a:rPr lang="en"/>
              <a:t>Transformation</a:t>
            </a:r>
            <a:r>
              <a:rPr lang="en"/>
              <a:t> on top of the log transformation we had performed previously in order to scale both age in years and credit amount to the same range and magnitude of comparison. Following, we had build the K-means model starting with 4 clusters and had assigned them to their following clusters. Hence, as Silhouette Score would be used as the common performance measure among the K-means and Hierarchical Clustering model that we will build instead of the Sum of Squared Errors, we could observe that we have successfully obtained a </a:t>
            </a:r>
            <a:r>
              <a:rPr lang="en"/>
              <a:t>Silhouette</a:t>
            </a:r>
            <a:r>
              <a:rPr lang="en"/>
              <a:t> Score of 0.348.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33c7de604c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33c7de604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To optimize the following K-Means model we </a:t>
            </a:r>
            <a:r>
              <a:rPr lang="en"/>
              <a:t>could</a:t>
            </a:r>
            <a:r>
              <a:rPr lang="en"/>
              <a:t> utilize the Silhouette Analysis technique to determine the optimal number of clusters which would give us the best silhouette score. Hence, by using silhouette </a:t>
            </a:r>
            <a:r>
              <a:rPr lang="en"/>
              <a:t>analysis score for each cluster, we could then determine how similar and dissimilar the data points are within and beyond each cluster such that 1 would represent the best value with -1 being the worse value possible. </a:t>
            </a:r>
            <a:r>
              <a:rPr lang="en"/>
              <a:t>Hence, the reason why we are using Silhouette Analysis instead of the elbow technique to observe the Sum of Squared Error for each cluster is because we will be using Silhouette Score as our common performance measure against the Hierarchical Clustering model that will be built subsequently. Thus, by observing the Silhouette plot of the various clusters from 2 to 6, we could observe that n_cluster of 3 is able to provide us the highest </a:t>
            </a:r>
            <a:r>
              <a:rPr lang="en"/>
              <a:t>average</a:t>
            </a:r>
            <a:r>
              <a:rPr lang="en"/>
              <a:t> silhouette score of 0.3593.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33c7de604c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33c7de604c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compare against the K-means </a:t>
            </a:r>
            <a:r>
              <a:rPr lang="en"/>
              <a:t>clustering model in order</a:t>
            </a:r>
            <a:r>
              <a:rPr lang="en"/>
              <a:t> to determine which model </a:t>
            </a:r>
            <a:r>
              <a:rPr lang="en"/>
              <a:t>would</a:t>
            </a:r>
            <a:r>
              <a:rPr lang="en"/>
              <a:t> provide a higher silhouette score, we would build a hierarchical </a:t>
            </a:r>
            <a:r>
              <a:rPr lang="en"/>
              <a:t>clustering</a:t>
            </a:r>
            <a:r>
              <a:rPr lang="en"/>
              <a:t> model with the same variables of Age in Years and Credit Amount. Hence, to </a:t>
            </a:r>
            <a:r>
              <a:rPr lang="en"/>
              <a:t>firstly</a:t>
            </a:r>
            <a:r>
              <a:rPr lang="en"/>
              <a:t> determine the number of clusters we should utilize, we could observe the Dendrogram created from the Age and Credit Amount feature which shows that 3 would be the optimal number of clusters to build with given that it cuts the maximum vertical distance observed. Hence, by using the 3 </a:t>
            </a:r>
            <a:r>
              <a:rPr lang="en"/>
              <a:t>clusters and ward linkage to build the agglomerative clustering model before fitting the entries to their respective clusters, we could observe that the hierarchical clustering model is able to produce a Silhouette Score of 0.293.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33d78e4d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33d78e4d6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To optimize the following hierarchical clustering model, we could test the various number of cluster values from 2 to 6 in order to determine the number of clusters which would produce the highest </a:t>
            </a:r>
            <a:r>
              <a:rPr lang="en"/>
              <a:t>Silhouette</a:t>
            </a:r>
            <a:r>
              <a:rPr lang="en"/>
              <a:t> Score. Thus, by creating a function to loop through a range of n_clusters from 2 to 6 and storing and plotting the list of Silhouette Scores, we could observe that n_cluster = 2 would provide us the highest silhouette score of 0.3084 which is slightly better than the initial model created which had a Silhouette Score of 0.293.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33d78e4d6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33d78e4d6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As </a:t>
            </a:r>
            <a:r>
              <a:rPr lang="en">
                <a:solidFill>
                  <a:schemeClr val="dk1"/>
                </a:solidFill>
              </a:rPr>
              <a:t>for our second K-Means model which utilizes the variables age in years, credit amount, and duration in years, the objective of this model alongside the hierarchical clustering model that we will be building subsequently aims to understand how the amount of credit taken affects the loan tenure taken to repay the loan based on the different ages of the bank’s customers. Hence, for the K-Means model we had firstly extracted the age, credit amount, and duration in years column in a new dataframe and had converted it into a numpy array using .values object under X2. After which, we had performed Z-Score Transformation on top of the log transformation we had performed previously in order to scale the age in years, credit amount, and duration in years feature to the same range and magnitude of comparison. Following, we had build the K-means model starting with 4 clusters and had assigned them to their following clusters. Hence, as Silhouette Score would be used as the common performance measure among the K-means and Hierarchical Clustering model that we will build instead of the Sum of Squared Errors, we could observe that we have successfully obtained a Silhouette Score of 0.267.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33d78e4d6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33d78e4d6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To optimize the following K-Means model we could utilize the Silhouette Analysis technique to determine the optimal number of clusters which would give us the best silhouette score. Hence, by using silhouette analysis score for each cluster, we could then determine how similar and dissimilar the data points are within and beyond each cluster such that 1 would represent the best value with -1 being the worse value possible. Hence, the reason why we are using Silhouette Analysis instead of the elbow technique to observe the Sum of Squared Error for each cluster is because we will be using Silhouette Score as our common performance measure against the Hierarchical Clustering model that will be built subsequently. Thus, by observing the Silhouette plot of the various clusters from n_cluster values from 2 to 6, we could observe that n_cluster of 2 is able to provide us the highest average silhouette score of 0.3153.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33d78e4d6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33d78e4d6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compare against the K-means clustering model in order to determine which model would provide a higher silhouette score, we would build a hierarchical clustering model with the same variables of Age in Years, Credit Amount, and Duration in Years. Hence, to firstly determine the number of clusters we should utilize, we could observe the Dendrogram created from the Age in Years, Credit Amount, and Duration in Years feature which shows that 3 would be the optimal number of clusters to build with given that it cuts the maximum vertical distance observed. Hence, by using the 3 clusters and ward linkage to build the agglomerative clustering model before fitting the entries to their respective clusters, we could observe that the hierarchical clustering model is able to produce a Silhouette Score of 0.241.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0f1a107379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0f1a107379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will be covering the exploratory data </a:t>
            </a:r>
            <a:r>
              <a:rPr lang="en"/>
              <a:t>analysis</a:t>
            </a:r>
            <a:r>
              <a:rPr lang="en"/>
              <a:t> processes that I have undertaken in order to understand potential issues that we would like to correct in our dataset.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33d78e4d6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133d78e4d6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To optimize the following hierarchical clustering model, we could test the various number of cluster values from 2 to 6 in order to determine the number of clusters which would produce the highest Silhouette Score. Thus, by creating a function to loop through a range of n_clusters from 2 to 6 and storing and plotting the list of Silhouette Scores, we could observe that n_cluster = 2 would provide us the highest silhouette score of 0.2715 which is much better than  the initial model created which had a Silhouette Score of 0.241.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33d78e4d6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33d78e4d6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As for our third K-Means model which utilizes the variables age in years, present employment since, and credit history, the objective of this model alongside the hierarchical clustering model that we will be building subsequently aims to understand how variables such as age and present employment since determine the credit history of an individual. Hence, for the K-Means model we had firstly extracted the age, present_employment_since, and credit history column in a new dataframe and had converted it into a numpy array using .values object under X3. After which, we had performed Z-Score Transformation on top of the log transformation we had performed previously in order to scale the age in years, present employment since, and credit history feature to the same range and magnitude of comparison. Following, we had build the K-means model starting with 4 clusters and had assigned the results to their following clusters. Hence, as Silhouette Score would be used as the common performance measure among the K-means and Hierarchical Clustering model that we will build instead of the Sum of Squared Errors, we could observe that we have successfully obtained a Silhouette Score of 0.345.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133d78e4d6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133d78e4d6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To optimize the following K-Means model we could utilize the Silhouette Analysis technique to determine the optimal number of clusters which would give us the best silhouette score. Hence, by using silhouette analysis score for each cluster, we could then determine how similar and dissimilar the data points are within and beyond each cluster such that 1 would represent the best value with -1 being the worse value possible. Hence, the reason why we are using Silhouette Analysis instead of the elbow technique to observe the Sum of Squared Error for each cluster is because we will be using Silhouette Score as our common performance measure against the Hierarchical Clustering model that will be built subsequently. Thus, by observing the Silhouette plot of the various clusters, we could observe that n_cluster of 5 is able to provide us the highest average silhouette score of 0.3603.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33d78e4d67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33d78e4d67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To compare against the K-means clustering model in order to determine which model would provide a higher silhouette score, we would build a hierarchical clustering model with the same variables of Age_in_Years, Present_employment_since, and Credit_History. Hence, to firstly determine the number of clusters we should utilize, we could observe the Dendrogram created from the Age_in_Years, Present_employment_since, and Credit_History feature which shows that 3 would be the optimal number of clusters to build with given that it cuts the maximum vertical distance observed. Hence, by using the 3 clusters and ward linkage to build the agglomerative clustering model before fitting the entries to their respective clusters, we could observe that the hierarchical clustering model is able to produce a Silhouette Score of 0.293.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33d78e4d6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33d78e4d6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rPr>
              <a:t>To optimize the following hierarchical clustering model, we could test the various number of cluster values from 2 to 6 in order to determine the number of clusters which would produce the highest Silhouette Score. Thus, by creating a function to loop through a range of n_clusters from 2 to 6 and storing and plotting the list of Silhouette Scores, we could observe that n_cluster = 2 would provide us the highest silhouette score of 0.3203 which is much better than  the initial model created which had a Silhouette Score of 0.293.</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 Score of 0.241.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33d78e4d6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33d78e4d6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As for our fourth and final K-Means model which utilizes the variables credit amount, number of existing credits at this bank, and credit history, the objective of this model alongside the hierarchical clustering model that we will be building subsequently aims to understand how the amount of loan taken and the number of existing loans taken at the bank determines the credit history of an individual. Hence, for the K-Means model we had firstly extracted the credit_amount, number_of_existing_credits_at_this_bank, and credit history column in a new dataframe and had converted it into a numpy array using .values object under X4. After which, we had performed Z-Score Transformation on top of the log transformation we had performed previously in order to scale the credit amount,number of existing credits at this bank, and credit history feature to the same range and magnitude of comparison. Following, we had build the K-means model starting with 4 clusters and had assigned the results to their following clusters. Hence, as Silhouette Score would be used as the common performance measure among the K-means and Hierarchical Clustering model that we will build instead of the Sum of Squared Errors, we could observe that we have successfully obtained a Silhouette Score of 0.373.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3d78e4d67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3d78e4d67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To optimize the following K-Means model we could utilize the Silhouette Analysis technique to determine the optimal number of clusters which would give us the best silhouette score. Hence, by using silhouette analysis score for each cluster, we could then determine how similar and dissimilar the data points are within and beyond each cluster such that 1 would represent the best value with -1 being the worse value possible. Hence, the reason why we are using Silhouette Analysis instead of the elbow technique to observe the Sum of Squared Error for each cluster is because we will be using Silhouette Score as our common performance measure against the Hierarchical Clustering model that will be built subsequently. Thus, by observing the Silhouette plot of the various clusters, we could observe that n_cluster of 6 is able to provide us the highest average silhouette score of 0.4474.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33d78e4d6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33d78e4d67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To compare against the K-means clustering model in order to determine which model would provide a higher silhouette score, we would build a hierarchical clustering model with the same variables of Credit_amount, Number_of_existing_credits_at_this_bank, Credit_History. Hence, to firstly determine the number of clusters we should utilize, we could observe the Dendrogram created from the Credit_amount, Number_of_existing_credits_at_this_bank, Credit_History feature which shows that 2 would be the optimal number of clusters to build with given that it cuts the maximum vertical distance observed. Hence, by using the 2 clusters and ward linkage to build the agglomerative clustering model before fitting the entries to their respective clusters, we could observe that the hierarchical clustering model is able to produce a Silhouette Score of 0.425.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33d78e4d6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33d78e4d6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To optimize the following hierarchical clustering model, we could test the various number of cluster values from 2 to 6 in order to determine the number of clusters which would produce the highest Silhouette Score. Thus, by creating a function to loop through a range of n_clusters from 2 to 6 and storing and plotting the list of Silhouette Scores, we could observe that n_cluster = 2 would provide us the highest silhouette score of 0.4247 which is equivalent to the initial model created given that it also uses the same number of cluster of 2 initially.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33d78e4d6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33d78e4d6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by collating the performance of the various K-Means and Hierarchical Clustering model, we could observe that for all of the features that we have compared with, all of the K-means model have outperformed the hierarchical </a:t>
            </a:r>
            <a:r>
              <a:rPr lang="en"/>
              <a:t>clustering</a:t>
            </a:r>
            <a:r>
              <a:rPr lang="en"/>
              <a:t> models in terms of the Silhouette Score. For instance, while K-Means 3.1A has a Silhouette Score of 0.3593, Hierarchical 3.1B only has a Silhouette Score of 0.3084. Thus, given that the K-means model have all outperformed their counterpart, we will be using them for </a:t>
            </a:r>
            <a:r>
              <a:rPr lang="en"/>
              <a:t>further</a:t>
            </a:r>
            <a:r>
              <a:rPr lang="en"/>
              <a:t> analysis to derive business insights from.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0f9a7e20d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0f9a7e20d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main </a:t>
            </a:r>
            <a:r>
              <a:rPr lang="en"/>
              <a:t>issue</a:t>
            </a:r>
            <a:r>
              <a:rPr lang="en"/>
              <a:t> that we would like to </a:t>
            </a:r>
            <a:r>
              <a:rPr lang="en"/>
              <a:t>uncover would be to understand if there are any null values in our bank dataset in order to perform missing value treatment. Hence, through using the .info() method, we could observe that of the 1000 records present in our dataset set, all of the features also have a non-null count of 1000 which implies that there are no missing values. Additionally, to verify that there are no missing values in our dataset, I had also used the .isnull() method to count the number and percentage of missing values. Thus, we could confirm that no missing missing value treatment would have to be performed as all the features have 0 count and percentage of missing values.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33d78e4d67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33d78e4d67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be sharing more about what we can interpret from the clusters of the selected models in terms of the business insights and actionable plans we can derive from them.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133d78e4d67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133d78e4d67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33d78e4d6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133d78e4d6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By observing the boxplot distribution of the 3 clusters in the previous slide as part of the K-means clustering model 3.1A, we could observe that Cluster 0 has a relatively low median age of 27 with a low median credit amount of approximately $2000. Whereas for Cluster 1, customers within it have a relatively average median age of 34 with a Medium to High median credit amount of $5,200. Additionally, for cluster 2, we could observe that customers within it have a high median age of 46, with a low median credit amount $2,000. Thus, through analyzing the observation, we could see that Medium-aged customers are much more profitable compared to young and senior adult customers given that would take on higher credit amount which implies a larger amount of interest earned for the bank, while less is earned from young adult and seniors given they borrow lower amount of credits which leads to lower interest earned as well.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33d78e4d67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133d78e4d67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in terms of the actionable plans, our recommendation for the bank would be to increase the interest rate for loans lent to young and senior adult customers given that the amount of credit earned is </a:t>
            </a:r>
            <a:r>
              <a:rPr lang="en"/>
              <a:t>relatively</a:t>
            </a:r>
            <a:r>
              <a:rPr lang="en"/>
              <a:t> low as a result of the low credit amount that they would take. Hence, this would assist the banks in increasing their </a:t>
            </a:r>
            <a:r>
              <a:rPr lang="en"/>
              <a:t>revenue from</a:t>
            </a:r>
            <a:r>
              <a:rPr lang="en"/>
              <a:t> high interest rate small loans. Additionally, for medium aged customers, given that they are likely to borrow large credit amount, the bank could potentially attract more medium-aged customers to borrow large amount through promotional discounted interest rates of loan. Thus, this would allow the bank to earn a larger amount of interest from large loans taken which would </a:t>
            </a:r>
            <a:r>
              <a:rPr lang="en"/>
              <a:t>outweigh</a:t>
            </a:r>
            <a:r>
              <a:rPr lang="en"/>
              <a:t> the cost from lowering interest rate slightly. However, as part of our consideration, in order to remain competitive, the price elasticity of demand for consumer credit should be calculated comprehensively to determine the magnitude of change in interest rate so that customers would not find alternatives.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33d78e4d67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33d78e4d67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133d78e4d67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133d78e4d67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observing the boxplot distribution of the 2 clusters in the previous slide as part of the K-Means Clustering model 3.2A, we could observe that Cluster 0 has a relatively average median age of 33 years, a relatively low median credit amount of $2,000, and a relatively low median loan tenure of 1 year. Whereas for Cluster 0, we could observe that the customers within it have a average median age of 33 years as well, a high median credit amount of $4,000, with a relatively high median loan tenure of 2 years. Thus, through analyzing the 2 clusters, we could see that an average age person who takes a small credit is likely take short loan tenure while those who take a large credit amount is likely to take a longer loan tenure relatively. Thus, we conclude that those who take a small credit amount with short loan tenure are not as profitable compared to customers who take a larger credit amount and longer loan tenure given that the bank is able to earn more interest from cluster 1 through larger amount of interest charged and frequency of interest charged over time.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33d78e4d6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33d78e4d6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our objective for cluster 0 would be to attract </a:t>
            </a:r>
            <a:r>
              <a:rPr lang="en"/>
              <a:t>such</a:t>
            </a:r>
            <a:r>
              <a:rPr lang="en"/>
              <a:t> customers to take on longer loan tenure. Thus, one of the solution would be to offer new loan products that have a lower interest rate when taking longer loan tenures while also making such new loan products </a:t>
            </a:r>
            <a:r>
              <a:rPr lang="en"/>
              <a:t>collateralized</a:t>
            </a:r>
            <a:r>
              <a:rPr lang="en"/>
              <a:t> to </a:t>
            </a:r>
            <a:r>
              <a:rPr lang="en"/>
              <a:t>ensure that the bank does not take on additional risk of default. Additionally, to attract customers to take longer loan tenure, marketing campaigns could be held to promote them by explaining the benefits of it (e.g. better cash flow management). As for cluster 1, given that they are already profitable customers due to the fact they take large amount of loan in the span of longer loan tenure, our objective would be to increase customer loyalty for cluster 1. Hence, to strengthen the customer base for cluster 1, the bank could potentially offer loan interest rebates for customers who have managed to maintain a good credit history. Thus, this would allow the bank to maintain and increase demand for such loan products while at the same time not taking additional credit risk by filtering customers.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33d78e4d67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33d78e4d6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33d78e4d67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133d78e4d67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By observing the box plot distribution of the 5 clusters in the previous slide as part of the K-Mean Clustering model 3.3A, we could observe that Cluster 0 has a average median age of 39 years, a high median present employment since of more than 7 years, and with a high median credit history of 2 which has been encoded. Whereas, for cluster 1, we could observe that the customers within it have a low median age of 27 years, a relatively average median present employment since of 1 to 4 years, and a high median credit history of 2 which has been label encoded. As for cluster 2, we could observe that the customers within it have a high median age of 44 years, a relatively average median present employment since of 1 to 4 years, and a high median credit history of 2 which has been label encoded. Subsequently for cluster 3, we could observe that the customers within it have a average median age of 30 years, a relatively average median present employment since of 1 to 4 years, and a low median credit history of 0 which has been label encoded. Last but not least for cluster 4, we could observe that the customers within it have a high median age of 44 years, a relatively high median present employment since of more than 7 years, and a low median credit history of 0 which has been label encoded.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Thus, through analyzing the 5 clusters we could break them down into their respective age groups such that for young adult customers, they pose relatively low risk of credit default as observed from their high credit history in spite the fact that they only have 1 to 4 years of employment. Whereas for medium aged customer, those with employment between 1 to 4 years are likely to default on loans as evident of their poor credit history while those with more than 7 years of employment are least likely to default on loans as evident of their high credit history. As for senior adults, the employment since has an opposite effect on their credit history as compared to medium aged customers given that those with more than 7 years of employment are more likely to default compared to those employed for only 1 to 4 years.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133d78e4d6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133d78e4d6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our objective for senior aged customers with more than 7 years of employment since would be to reduce the risk of loan default which could potentially be </a:t>
            </a:r>
            <a:r>
              <a:rPr lang="en"/>
              <a:t>achieved by reducing their debt servicing ratio at the banks to 10% of their gross monthly income. Hence, this would prevent customers from borrowing more than they could afford to effectively. As for medium aged customers with employment between 1 to 4 years, our objective for this group of customers would also be to reduce their risk of loan default which could potentially be achieved by limiting such customers to only collateralized and or small loans. Hence, this would aid the bank in minimizing their credit risk for this group of customers which are likely to default on their loans. Last but not least, given that young adult customers are less likely to default on their loan, our objective for this group of customers would be to attract more young adults to take on loan at the bank given that they do not pose much risk of credit default. Hence, this could be achieved by offering innovative loan products such as a work-study programme loan that encourage working young adults to continue upskilling through financial support provided.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33c7de604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33c7de604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better </a:t>
            </a:r>
            <a:r>
              <a:rPr lang="en"/>
              <a:t>understand</a:t>
            </a:r>
            <a:r>
              <a:rPr lang="en"/>
              <a:t> the bank customer dataset, what I had done was to create a function that loops through and output all the unique values and count of each feature. Hence, this would allow us to spot any abnormalities in our dataset to perform data transformation on. From the example I have illustrated, we could observe that we are able to obtain the number of  unique values in Account Status which is equivalent to 4 while also viewing the unique values in the Credit History Column such as delay in paying off in the past, no credit taken etc.</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133d78e4d67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133d78e4d67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133d78e4d67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133d78e4d67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observing the box plot distribution of the 6 clusters in the previous slide as part of the K-Means Clustering model 3.4A, we could observe that Cluster 0 has a average median credit amount fo $3,000, a low median number of credit of 1, and a high median credit history of 3 which has been label encoded. Whereas, for cluster 1, we could observe that the customers </a:t>
            </a:r>
            <a:r>
              <a:rPr lang="en">
                <a:solidFill>
                  <a:schemeClr val="dk1"/>
                </a:solidFill>
              </a:rPr>
              <a:t>within</a:t>
            </a:r>
            <a:r>
              <a:rPr lang="en">
                <a:solidFill>
                  <a:schemeClr val="dk1"/>
                </a:solidFill>
              </a:rPr>
              <a:t> it have a low median credit amount of $2,000, a high median number of existing credit of 2, and a low median credit history of 0 which has been label encoded. As for </a:t>
            </a:r>
            <a:r>
              <a:rPr lang="en">
                <a:solidFill>
                  <a:schemeClr val="dk1"/>
                </a:solidFill>
              </a:rPr>
              <a:t>cluster</a:t>
            </a:r>
            <a:r>
              <a:rPr lang="en">
                <a:solidFill>
                  <a:schemeClr val="dk1"/>
                </a:solidFill>
              </a:rPr>
              <a:t> 2, </a:t>
            </a:r>
            <a:r>
              <a:rPr lang="en">
                <a:solidFill>
                  <a:schemeClr val="dk1"/>
                </a:solidFill>
              </a:rPr>
              <a:t>we could observe that the customers within it have a high median credit amount of $4,900, a high median number of existing credit of 2, and a low median credit history of 0 which has been label encoded. Subsequently for cluster 3, we could observe that the customers within it have a low median credit amount of $2,000, a low median number of existing credit of 1, and a high median credit history of 2 which has been label encoded. After which, for cluster 4 and 5 which forms the exceptions of our interpretation, we could observe that they both have a medium credit amount of $2,500 and $2,900 respectively, a number of existing credits of 1 and 2 respectively, and a median credit history of 0 and 2 respectively.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Thus, through analyzing the 6 clusters we could break them down into two groups which are mainly customers with a single line of credit and customers with multiple lines of credit given that through our analysis, credit amount does not play an effective role in determining credit history of a customer. Thus, in general we could observe that customers with multiple lines of credit are more likely to default on loans compared to those with a single line of credit as observed from their respective credit history.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33d78e4d67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133d78e4d67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as our goal for customers with multiple lines of credit would be to reduce their risk of default on loans as evident of their credit history, and in view of the fact that our objective for customers with a single line of credit would be to encourage them to take up 1 and not </a:t>
            </a:r>
            <a:r>
              <a:rPr lang="en"/>
              <a:t>more</a:t>
            </a:r>
            <a:r>
              <a:rPr lang="en"/>
              <a:t> 1 line of credit, our recommendation for the bank would be offer an </a:t>
            </a:r>
            <a:r>
              <a:rPr lang="en"/>
              <a:t>attractive</a:t>
            </a:r>
            <a:r>
              <a:rPr lang="en"/>
              <a:t> loan through discounted interest for bank customers who have not take up their first loan while </a:t>
            </a:r>
            <a:r>
              <a:rPr lang="en"/>
              <a:t>increasing</a:t>
            </a:r>
            <a:r>
              <a:rPr lang="en"/>
              <a:t> the interest on subsequent lines of credit taken. Hence, this would disincentivize customers from taking more than 1 line of credit. Rather than disincentive customers from taking more than 1 loan, another way would be to only limit customers to collateralized loans if they wish to take subsequent loans. Thus, this would increase the revenue of banks while also reducing their credit risk from the customer’s likelihood to default on loans.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133d78e4d67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133d78e4d67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I have come to the end of my presentation and thank you all for your kind attention.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33c7de604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33c7de604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one of the benefits of the function that I have created in the previous slide is that it would allow us to identify nominal categorical features to drop. This is because given that there is no intrinsic ordering to </a:t>
            </a:r>
            <a:r>
              <a:rPr lang="en"/>
              <a:t>such</a:t>
            </a:r>
            <a:r>
              <a:rPr lang="en"/>
              <a:t> features, it would not be useful in building clustering models given that it is least precise and complex while also not having any </a:t>
            </a:r>
            <a:r>
              <a:rPr lang="en"/>
              <a:t>quantitative</a:t>
            </a:r>
            <a:r>
              <a:rPr lang="en"/>
              <a:t> value. Hence, this features that we would potentially be dropping includes </a:t>
            </a:r>
            <a:r>
              <a:rPr lang="en"/>
              <a:t>purpose</a:t>
            </a:r>
            <a:r>
              <a:rPr lang="en"/>
              <a:t>, </a:t>
            </a:r>
            <a:r>
              <a:rPr lang="en"/>
              <a:t>personal status and sex, property, values in other installment plans, as well as Job.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33c7de604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33c7de604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by determining the count and </a:t>
            </a:r>
            <a:r>
              <a:rPr lang="en"/>
              <a:t>unique</a:t>
            </a:r>
            <a:r>
              <a:rPr lang="en"/>
              <a:t> values of each feature, we would also want to drop the </a:t>
            </a:r>
            <a:r>
              <a:rPr lang="en"/>
              <a:t>following features given that the Target Column would only be used in predictive modelling which is not the focus of this project while the Savings account or bonds column only have 1 entry of Savings account. Hence, given that the Savings account or bonds column is equally distributed across all data entries, it would not be useful in the process of building clustering models.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33c7de604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33c7de604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part of our exploratory data analysis process aims to look at the distribution of the numerical features in the dataset. Hence, by observing the distribution of non-discrete </a:t>
            </a:r>
            <a:r>
              <a:rPr lang="en"/>
              <a:t>variables, we could observe that for the Duration_in_year column, Credit_amount column, and Age in Years column, they are positively skewed in nature and have varying scales. Hence, we would need to normalize these distributions given that it may create biases when calculating the euclidean distance as part of the K-Means and Hierarchical Clustering models in the presence of outliers and skewed distribution. Thus, to produce a normal distribution for the following features highlighted, we could make use of log transformation given that it is effective in handling positively skewed distribution and outliers. Additionally, we could also apply Z-Score transformation through standard scaler which would ensure that the variables that are being compared against are of the same range and magnitude.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33c7de604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33c7de604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I will be covering the data manipulation processes that I have undertaken in order to adequately prepare our dataset for effective clustering through data cleaning and transformation.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0" name="Google Shape;10;p2"/>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12" name="Google Shape;12;p2"/>
          <p:cNvCxnSpPr>
            <a:endCxn id="13"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14" name="Google Shape;14;p2"/>
          <p:cNvCxnSpPr>
            <a:stCxn id="15" idx="2"/>
            <a:endCxn id="13"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16" name="Google Shape;16;p2"/>
          <p:cNvCxnSpPr>
            <a:stCxn id="17" idx="3"/>
            <a:endCxn id="18"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19" name="Google Shape;19;p2"/>
          <p:cNvCxnSpPr>
            <a:stCxn id="20" idx="2"/>
            <a:endCxn id="18"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21" name="Google Shape;21;p2"/>
          <p:cNvCxnSpPr>
            <a:stCxn id="20" idx="2"/>
            <a:endCxn id="15"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22" name="Google Shape;22;p2"/>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txBox="1"/>
          <p:nvPr>
            <p:ph type="ctrTitle"/>
          </p:nvPr>
        </p:nvSpPr>
        <p:spPr>
          <a:xfrm>
            <a:off x="1328400" y="1270883"/>
            <a:ext cx="4221600" cy="12969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000">
                <a:solidFill>
                  <a:srgbClr val="B219F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5" name="Google Shape;25;p2"/>
          <p:cNvSpPr txBox="1"/>
          <p:nvPr>
            <p:ph idx="1" type="subTitle"/>
          </p:nvPr>
        </p:nvSpPr>
        <p:spPr>
          <a:xfrm>
            <a:off x="1328400" y="3689525"/>
            <a:ext cx="3909900" cy="366600"/>
          </a:xfrm>
          <a:prstGeom prst="rect">
            <a:avLst/>
          </a:prstGeom>
          <a:solidFill>
            <a:srgbClr val="B219F6"/>
          </a:solidFill>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6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7" name="Shape 167"/>
        <p:cNvGrpSpPr/>
        <p:nvPr/>
      </p:nvGrpSpPr>
      <p:grpSpPr>
        <a:xfrm>
          <a:off x="0" y="0"/>
          <a:ext cx="0" cy="0"/>
          <a:chOff x="0" y="0"/>
          <a:chExt cx="0" cy="0"/>
        </a:xfrm>
      </p:grpSpPr>
      <p:pic>
        <p:nvPicPr>
          <p:cNvPr id="168" name="Google Shape;168;p11"/>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69" name="Google Shape;169;p11"/>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11"/>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171" name="Google Shape;171;p11"/>
          <p:cNvCxnSpPr>
            <a:endCxn id="172"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173" name="Google Shape;173;p11"/>
          <p:cNvCxnSpPr>
            <a:stCxn id="174" idx="2"/>
            <a:endCxn id="172"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175" name="Google Shape;175;p11"/>
          <p:cNvCxnSpPr>
            <a:endCxn id="176"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177" name="Google Shape;177;p11"/>
          <p:cNvCxnSpPr>
            <a:stCxn id="178" idx="2"/>
            <a:endCxn id="176"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179" name="Google Shape;179;p11"/>
          <p:cNvCxnSpPr>
            <a:stCxn id="178" idx="2"/>
            <a:endCxn id="174"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180" name="Google Shape;180;p11"/>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txBox="1"/>
          <p:nvPr>
            <p:ph hasCustomPrompt="1" type="title"/>
          </p:nvPr>
        </p:nvSpPr>
        <p:spPr>
          <a:xfrm>
            <a:off x="1496200" y="1665813"/>
            <a:ext cx="6567600" cy="1358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3" name="Google Shape;183;p11"/>
          <p:cNvSpPr txBox="1"/>
          <p:nvPr>
            <p:ph idx="1" type="body"/>
          </p:nvPr>
        </p:nvSpPr>
        <p:spPr>
          <a:xfrm>
            <a:off x="1714300" y="3106888"/>
            <a:ext cx="6131400" cy="370800"/>
          </a:xfrm>
          <a:prstGeom prst="rect">
            <a:avLst/>
          </a:prstGeom>
          <a:solidFill>
            <a:schemeClr val="lt1"/>
          </a:solidFill>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sz="1600">
                <a:solidFill>
                  <a:schemeClr val="dk1"/>
                </a:solidFill>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4" name="Shape 18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5" name="Shape 185"/>
        <p:cNvGrpSpPr/>
        <p:nvPr/>
      </p:nvGrpSpPr>
      <p:grpSpPr>
        <a:xfrm>
          <a:off x="0" y="0"/>
          <a:ext cx="0" cy="0"/>
          <a:chOff x="0" y="0"/>
          <a:chExt cx="0" cy="0"/>
        </a:xfrm>
      </p:grpSpPr>
      <p:pic>
        <p:nvPicPr>
          <p:cNvPr id="186" name="Google Shape;186;p1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87" name="Google Shape;187;p13"/>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 name="Google Shape;188;p13"/>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189" name="Google Shape;189;p13"/>
          <p:cNvCxnSpPr>
            <a:endCxn id="190"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191" name="Google Shape;191;p13"/>
          <p:cNvCxnSpPr>
            <a:stCxn id="192" idx="2"/>
            <a:endCxn id="190"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193" name="Google Shape;193;p13"/>
          <p:cNvCxnSpPr>
            <a:endCxn id="194"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195" name="Google Shape;195;p13"/>
          <p:cNvCxnSpPr>
            <a:stCxn id="196" idx="2"/>
            <a:endCxn id="194"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197" name="Google Shape;197;p13"/>
          <p:cNvCxnSpPr>
            <a:stCxn id="196" idx="2"/>
            <a:endCxn id="192"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198" name="Google Shape;198;p13"/>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txBox="1"/>
          <p:nvPr>
            <p:ph type="title"/>
          </p:nvPr>
        </p:nvSpPr>
        <p:spPr>
          <a:xfrm>
            <a:off x="876150" y="540000"/>
            <a:ext cx="73917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2" name="Google Shape;202;p13"/>
          <p:cNvSpPr txBox="1"/>
          <p:nvPr>
            <p:ph hasCustomPrompt="1" idx="2" type="title"/>
          </p:nvPr>
        </p:nvSpPr>
        <p:spPr>
          <a:xfrm>
            <a:off x="1041625" y="1541438"/>
            <a:ext cx="1008000" cy="981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3000">
                <a:solidFill>
                  <a:schemeClr val="dk1"/>
                </a:solidFill>
              </a:defRPr>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a:r>
              <a:t>xx%</a:t>
            </a:r>
          </a:p>
        </p:txBody>
      </p:sp>
      <p:sp>
        <p:nvSpPr>
          <p:cNvPr id="203" name="Google Shape;203;p13"/>
          <p:cNvSpPr txBox="1"/>
          <p:nvPr>
            <p:ph idx="3" type="title"/>
          </p:nvPr>
        </p:nvSpPr>
        <p:spPr>
          <a:xfrm>
            <a:off x="2059150" y="1541438"/>
            <a:ext cx="2498100" cy="5643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204" name="Google Shape;204;p13"/>
          <p:cNvSpPr txBox="1"/>
          <p:nvPr>
            <p:ph idx="1" type="subTitle"/>
          </p:nvPr>
        </p:nvSpPr>
        <p:spPr>
          <a:xfrm>
            <a:off x="2059150" y="2105738"/>
            <a:ext cx="2152200" cy="41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205" name="Google Shape;205;p13"/>
          <p:cNvSpPr txBox="1"/>
          <p:nvPr>
            <p:ph idx="4" type="title"/>
          </p:nvPr>
        </p:nvSpPr>
        <p:spPr>
          <a:xfrm>
            <a:off x="2059174" y="2957363"/>
            <a:ext cx="2498100" cy="5643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206" name="Google Shape;206;p13"/>
          <p:cNvSpPr txBox="1"/>
          <p:nvPr>
            <p:ph idx="5" type="subTitle"/>
          </p:nvPr>
        </p:nvSpPr>
        <p:spPr>
          <a:xfrm>
            <a:off x="2059178" y="3521663"/>
            <a:ext cx="2152200" cy="41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207" name="Google Shape;207;p13"/>
          <p:cNvSpPr txBox="1"/>
          <p:nvPr>
            <p:ph hasCustomPrompt="1" idx="6" type="title"/>
          </p:nvPr>
        </p:nvSpPr>
        <p:spPr>
          <a:xfrm>
            <a:off x="4596575" y="1541438"/>
            <a:ext cx="1008000" cy="981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3000">
                <a:solidFill>
                  <a:schemeClr val="dk1"/>
                </a:solidFill>
              </a:defRPr>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a:r>
              <a:t>xx%</a:t>
            </a:r>
          </a:p>
        </p:txBody>
      </p:sp>
      <p:sp>
        <p:nvSpPr>
          <p:cNvPr id="208" name="Google Shape;208;p13"/>
          <p:cNvSpPr txBox="1"/>
          <p:nvPr>
            <p:ph idx="7" type="title"/>
          </p:nvPr>
        </p:nvSpPr>
        <p:spPr>
          <a:xfrm>
            <a:off x="5604276" y="1541438"/>
            <a:ext cx="2498100" cy="5643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209" name="Google Shape;209;p13"/>
          <p:cNvSpPr txBox="1"/>
          <p:nvPr>
            <p:ph idx="8" type="subTitle"/>
          </p:nvPr>
        </p:nvSpPr>
        <p:spPr>
          <a:xfrm>
            <a:off x="5604442" y="2105738"/>
            <a:ext cx="2151900" cy="41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210" name="Google Shape;210;p13"/>
          <p:cNvSpPr txBox="1"/>
          <p:nvPr>
            <p:ph hasCustomPrompt="1" idx="9" type="title"/>
          </p:nvPr>
        </p:nvSpPr>
        <p:spPr>
          <a:xfrm>
            <a:off x="4596611" y="2968463"/>
            <a:ext cx="1008000" cy="969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3000">
                <a:solidFill>
                  <a:schemeClr val="dk1"/>
                </a:solidFill>
              </a:defRPr>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a:r>
              <a:t>xx%</a:t>
            </a:r>
          </a:p>
        </p:txBody>
      </p:sp>
      <p:sp>
        <p:nvSpPr>
          <p:cNvPr id="211" name="Google Shape;211;p13"/>
          <p:cNvSpPr txBox="1"/>
          <p:nvPr>
            <p:ph idx="13" type="title"/>
          </p:nvPr>
        </p:nvSpPr>
        <p:spPr>
          <a:xfrm>
            <a:off x="5604275" y="2957363"/>
            <a:ext cx="2498100" cy="564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212" name="Google Shape;212;p13"/>
          <p:cNvSpPr txBox="1"/>
          <p:nvPr>
            <p:ph idx="14" type="subTitle"/>
          </p:nvPr>
        </p:nvSpPr>
        <p:spPr>
          <a:xfrm>
            <a:off x="5604275" y="3521663"/>
            <a:ext cx="2151900" cy="41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213" name="Google Shape;213;p13"/>
          <p:cNvSpPr txBox="1"/>
          <p:nvPr>
            <p:ph hasCustomPrompt="1" idx="15" type="title"/>
          </p:nvPr>
        </p:nvSpPr>
        <p:spPr>
          <a:xfrm>
            <a:off x="1051150" y="2957363"/>
            <a:ext cx="1008000" cy="981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3000">
                <a:solidFill>
                  <a:schemeClr val="dk1"/>
                </a:solidFill>
              </a:defRPr>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214" name="Shape 214"/>
        <p:cNvGrpSpPr/>
        <p:nvPr/>
      </p:nvGrpSpPr>
      <p:grpSpPr>
        <a:xfrm>
          <a:off x="0" y="0"/>
          <a:ext cx="0" cy="0"/>
          <a:chOff x="0" y="0"/>
          <a:chExt cx="0" cy="0"/>
        </a:xfrm>
      </p:grpSpPr>
      <p:pic>
        <p:nvPicPr>
          <p:cNvPr id="215" name="Google Shape;215;p1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16" name="Google Shape;216;p14"/>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 name="Google Shape;217;p14"/>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218" name="Google Shape;218;p14"/>
          <p:cNvCxnSpPr>
            <a:endCxn id="219"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220" name="Google Shape;220;p14"/>
          <p:cNvCxnSpPr>
            <a:stCxn id="221" idx="2"/>
            <a:endCxn id="219"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222" name="Google Shape;222;p14"/>
          <p:cNvCxnSpPr>
            <a:endCxn id="223"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224" name="Google Shape;224;p14"/>
          <p:cNvCxnSpPr>
            <a:stCxn id="225" idx="2"/>
            <a:endCxn id="223"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226" name="Google Shape;226;p14"/>
          <p:cNvCxnSpPr>
            <a:stCxn id="225" idx="2"/>
            <a:endCxn id="221"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227" name="Google Shape;227;p14"/>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txBox="1"/>
          <p:nvPr>
            <p:ph hasCustomPrompt="1" type="title"/>
          </p:nvPr>
        </p:nvSpPr>
        <p:spPr>
          <a:xfrm>
            <a:off x="1519575" y="2030544"/>
            <a:ext cx="2237100" cy="7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500">
                <a:solidFill>
                  <a:schemeClr val="dk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30" name="Google Shape;230;p14"/>
          <p:cNvSpPr txBox="1"/>
          <p:nvPr>
            <p:ph idx="1" type="subTitle"/>
          </p:nvPr>
        </p:nvSpPr>
        <p:spPr>
          <a:xfrm>
            <a:off x="1519475" y="2998400"/>
            <a:ext cx="2237100" cy="44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14"/>
          <p:cNvSpPr txBox="1"/>
          <p:nvPr>
            <p:ph hasCustomPrompt="1" idx="2" type="title"/>
          </p:nvPr>
        </p:nvSpPr>
        <p:spPr>
          <a:xfrm>
            <a:off x="4466497" y="1592875"/>
            <a:ext cx="3462600" cy="44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32" name="Google Shape;232;p14"/>
          <p:cNvSpPr txBox="1"/>
          <p:nvPr>
            <p:ph idx="3" type="subTitle"/>
          </p:nvPr>
        </p:nvSpPr>
        <p:spPr>
          <a:xfrm>
            <a:off x="4465675" y="2191676"/>
            <a:ext cx="3464400" cy="3438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3" name="Google Shape;233;p14"/>
          <p:cNvSpPr txBox="1"/>
          <p:nvPr>
            <p:ph hasCustomPrompt="1" idx="4" type="title"/>
          </p:nvPr>
        </p:nvSpPr>
        <p:spPr>
          <a:xfrm>
            <a:off x="4466497" y="2939664"/>
            <a:ext cx="3462600" cy="4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34" name="Google Shape;234;p14"/>
          <p:cNvSpPr txBox="1"/>
          <p:nvPr>
            <p:ph idx="5" type="subTitle"/>
          </p:nvPr>
        </p:nvSpPr>
        <p:spPr>
          <a:xfrm>
            <a:off x="4465675" y="3538750"/>
            <a:ext cx="3464400" cy="3438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235" name="Shape 235"/>
        <p:cNvGrpSpPr/>
        <p:nvPr/>
      </p:nvGrpSpPr>
      <p:grpSpPr>
        <a:xfrm>
          <a:off x="0" y="0"/>
          <a:ext cx="0" cy="0"/>
          <a:chOff x="0" y="0"/>
          <a:chExt cx="0" cy="0"/>
        </a:xfrm>
      </p:grpSpPr>
      <p:pic>
        <p:nvPicPr>
          <p:cNvPr id="236" name="Google Shape;236;p1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37" name="Google Shape;237;p15"/>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15"/>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239" name="Google Shape;239;p15"/>
          <p:cNvCxnSpPr>
            <a:endCxn id="240"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241" name="Google Shape;241;p15"/>
          <p:cNvCxnSpPr>
            <a:stCxn id="242" idx="2"/>
            <a:endCxn id="240"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243" name="Google Shape;243;p15"/>
          <p:cNvCxnSpPr>
            <a:endCxn id="244"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245" name="Google Shape;245;p15"/>
          <p:cNvCxnSpPr>
            <a:stCxn id="246" idx="2"/>
            <a:endCxn id="244"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247" name="Google Shape;247;p15"/>
          <p:cNvCxnSpPr>
            <a:stCxn id="246" idx="2"/>
            <a:endCxn id="242"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248" name="Google Shape;248;p15"/>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txBox="1"/>
          <p:nvPr>
            <p:ph type="title"/>
          </p:nvPr>
        </p:nvSpPr>
        <p:spPr>
          <a:xfrm>
            <a:off x="2114550" y="2154775"/>
            <a:ext cx="4914900" cy="139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1" name="Google Shape;251;p15"/>
          <p:cNvSpPr txBox="1"/>
          <p:nvPr>
            <p:ph idx="1" type="subTitle"/>
          </p:nvPr>
        </p:nvSpPr>
        <p:spPr>
          <a:xfrm>
            <a:off x="2642400" y="3697350"/>
            <a:ext cx="3859200" cy="3666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2" name="Google Shape;252;p15"/>
          <p:cNvSpPr txBox="1"/>
          <p:nvPr>
            <p:ph hasCustomPrompt="1" idx="2" type="title"/>
          </p:nvPr>
        </p:nvSpPr>
        <p:spPr>
          <a:xfrm>
            <a:off x="4003200" y="843788"/>
            <a:ext cx="1137600" cy="1137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lgn="ctr">
              <a:spcBef>
                <a:spcPts val="0"/>
              </a:spcBef>
              <a:spcAft>
                <a:spcPts val="0"/>
              </a:spcAft>
              <a:buClr>
                <a:schemeClr val="dk1"/>
              </a:buClr>
              <a:buSzPts val="5000"/>
              <a:buNone/>
              <a:defRPr sz="5000">
                <a:solidFill>
                  <a:schemeClr val="dk1"/>
                </a:solidFill>
              </a:defRPr>
            </a:lvl2pPr>
            <a:lvl3pPr lvl="2" rtl="0" algn="ctr">
              <a:spcBef>
                <a:spcPts val="0"/>
              </a:spcBef>
              <a:spcAft>
                <a:spcPts val="0"/>
              </a:spcAft>
              <a:buClr>
                <a:schemeClr val="dk1"/>
              </a:buClr>
              <a:buSzPts val="5000"/>
              <a:buNone/>
              <a:defRPr sz="5000">
                <a:solidFill>
                  <a:schemeClr val="dk1"/>
                </a:solidFill>
              </a:defRPr>
            </a:lvl3pPr>
            <a:lvl4pPr lvl="3" rtl="0" algn="ctr">
              <a:spcBef>
                <a:spcPts val="0"/>
              </a:spcBef>
              <a:spcAft>
                <a:spcPts val="0"/>
              </a:spcAft>
              <a:buClr>
                <a:schemeClr val="dk1"/>
              </a:buClr>
              <a:buSzPts val="5000"/>
              <a:buNone/>
              <a:defRPr sz="5000">
                <a:solidFill>
                  <a:schemeClr val="dk1"/>
                </a:solidFill>
              </a:defRPr>
            </a:lvl4pPr>
            <a:lvl5pPr lvl="4" rtl="0" algn="ctr">
              <a:spcBef>
                <a:spcPts val="0"/>
              </a:spcBef>
              <a:spcAft>
                <a:spcPts val="0"/>
              </a:spcAft>
              <a:buClr>
                <a:schemeClr val="dk1"/>
              </a:buClr>
              <a:buSzPts val="5000"/>
              <a:buNone/>
              <a:defRPr sz="5000">
                <a:solidFill>
                  <a:schemeClr val="dk1"/>
                </a:solidFill>
              </a:defRPr>
            </a:lvl5pPr>
            <a:lvl6pPr lvl="5" rtl="0" algn="ctr">
              <a:spcBef>
                <a:spcPts val="0"/>
              </a:spcBef>
              <a:spcAft>
                <a:spcPts val="0"/>
              </a:spcAft>
              <a:buClr>
                <a:schemeClr val="dk1"/>
              </a:buClr>
              <a:buSzPts val="5000"/>
              <a:buNone/>
              <a:defRPr sz="5000">
                <a:solidFill>
                  <a:schemeClr val="dk1"/>
                </a:solidFill>
              </a:defRPr>
            </a:lvl6pPr>
            <a:lvl7pPr lvl="6" rtl="0" algn="ctr">
              <a:spcBef>
                <a:spcPts val="0"/>
              </a:spcBef>
              <a:spcAft>
                <a:spcPts val="0"/>
              </a:spcAft>
              <a:buClr>
                <a:schemeClr val="dk1"/>
              </a:buClr>
              <a:buSzPts val="5000"/>
              <a:buNone/>
              <a:defRPr sz="5000">
                <a:solidFill>
                  <a:schemeClr val="dk1"/>
                </a:solidFill>
              </a:defRPr>
            </a:lvl7pPr>
            <a:lvl8pPr lvl="7" rtl="0" algn="ctr">
              <a:spcBef>
                <a:spcPts val="0"/>
              </a:spcBef>
              <a:spcAft>
                <a:spcPts val="0"/>
              </a:spcAft>
              <a:buClr>
                <a:schemeClr val="dk1"/>
              </a:buClr>
              <a:buSzPts val="5000"/>
              <a:buNone/>
              <a:defRPr sz="5000">
                <a:solidFill>
                  <a:schemeClr val="dk1"/>
                </a:solidFill>
              </a:defRPr>
            </a:lvl8pPr>
            <a:lvl9pPr lvl="8" rtl="0" algn="ctr">
              <a:spcBef>
                <a:spcPts val="0"/>
              </a:spcBef>
              <a:spcAft>
                <a:spcPts val="0"/>
              </a:spcAft>
              <a:buClr>
                <a:schemeClr val="dk1"/>
              </a:buClr>
              <a:buSzPts val="5000"/>
              <a:buNone/>
              <a:defRPr sz="5000">
                <a:solidFill>
                  <a:schemeClr val="dk1"/>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253" name="Shape 253"/>
        <p:cNvGrpSpPr/>
        <p:nvPr/>
      </p:nvGrpSpPr>
      <p:grpSpPr>
        <a:xfrm>
          <a:off x="0" y="0"/>
          <a:ext cx="0" cy="0"/>
          <a:chOff x="0" y="0"/>
          <a:chExt cx="0" cy="0"/>
        </a:xfrm>
      </p:grpSpPr>
      <p:pic>
        <p:nvPicPr>
          <p:cNvPr id="254" name="Google Shape;254;p1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55" name="Google Shape;255;p16"/>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 name="Google Shape;256;p16"/>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257" name="Google Shape;257;p16"/>
          <p:cNvCxnSpPr>
            <a:endCxn id="258"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259" name="Google Shape;259;p16"/>
          <p:cNvCxnSpPr>
            <a:stCxn id="260" idx="2"/>
            <a:endCxn id="258"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261" name="Google Shape;261;p16"/>
          <p:cNvCxnSpPr>
            <a:endCxn id="262"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263" name="Google Shape;263;p16"/>
          <p:cNvCxnSpPr>
            <a:stCxn id="264" idx="2"/>
            <a:endCxn id="262"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265" name="Google Shape;265;p16"/>
          <p:cNvCxnSpPr>
            <a:stCxn id="264" idx="2"/>
            <a:endCxn id="260"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266" name="Google Shape;266;p16"/>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txBox="1"/>
          <p:nvPr>
            <p:ph type="title"/>
          </p:nvPr>
        </p:nvSpPr>
        <p:spPr>
          <a:xfrm>
            <a:off x="2069550" y="2154775"/>
            <a:ext cx="5004900" cy="1392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9" name="Google Shape;269;p16"/>
          <p:cNvSpPr txBox="1"/>
          <p:nvPr>
            <p:ph idx="1" type="subTitle"/>
          </p:nvPr>
        </p:nvSpPr>
        <p:spPr>
          <a:xfrm>
            <a:off x="2227650" y="3697350"/>
            <a:ext cx="4744200" cy="366600"/>
          </a:xfrm>
          <a:prstGeom prst="rect">
            <a:avLst/>
          </a:prstGeom>
          <a:solidFill>
            <a:schemeClr val="lt1"/>
          </a:solid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8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270" name="Google Shape;270;p16"/>
          <p:cNvSpPr txBox="1"/>
          <p:nvPr>
            <p:ph hasCustomPrompt="1" idx="2" type="title"/>
          </p:nvPr>
        </p:nvSpPr>
        <p:spPr>
          <a:xfrm>
            <a:off x="2227650" y="843788"/>
            <a:ext cx="1137600" cy="1137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lgn="ctr">
              <a:spcBef>
                <a:spcPts val="0"/>
              </a:spcBef>
              <a:spcAft>
                <a:spcPts val="0"/>
              </a:spcAft>
              <a:buClr>
                <a:schemeClr val="dk1"/>
              </a:buClr>
              <a:buSzPts val="5000"/>
              <a:buNone/>
              <a:defRPr sz="5000">
                <a:solidFill>
                  <a:schemeClr val="dk1"/>
                </a:solidFill>
              </a:defRPr>
            </a:lvl2pPr>
            <a:lvl3pPr lvl="2" rtl="0" algn="ctr">
              <a:spcBef>
                <a:spcPts val="0"/>
              </a:spcBef>
              <a:spcAft>
                <a:spcPts val="0"/>
              </a:spcAft>
              <a:buClr>
                <a:schemeClr val="dk1"/>
              </a:buClr>
              <a:buSzPts val="5000"/>
              <a:buNone/>
              <a:defRPr sz="5000">
                <a:solidFill>
                  <a:schemeClr val="dk1"/>
                </a:solidFill>
              </a:defRPr>
            </a:lvl3pPr>
            <a:lvl4pPr lvl="3" rtl="0" algn="ctr">
              <a:spcBef>
                <a:spcPts val="0"/>
              </a:spcBef>
              <a:spcAft>
                <a:spcPts val="0"/>
              </a:spcAft>
              <a:buClr>
                <a:schemeClr val="dk1"/>
              </a:buClr>
              <a:buSzPts val="5000"/>
              <a:buNone/>
              <a:defRPr sz="5000">
                <a:solidFill>
                  <a:schemeClr val="dk1"/>
                </a:solidFill>
              </a:defRPr>
            </a:lvl4pPr>
            <a:lvl5pPr lvl="4" rtl="0" algn="ctr">
              <a:spcBef>
                <a:spcPts val="0"/>
              </a:spcBef>
              <a:spcAft>
                <a:spcPts val="0"/>
              </a:spcAft>
              <a:buClr>
                <a:schemeClr val="dk1"/>
              </a:buClr>
              <a:buSzPts val="5000"/>
              <a:buNone/>
              <a:defRPr sz="5000">
                <a:solidFill>
                  <a:schemeClr val="dk1"/>
                </a:solidFill>
              </a:defRPr>
            </a:lvl5pPr>
            <a:lvl6pPr lvl="5" rtl="0" algn="ctr">
              <a:spcBef>
                <a:spcPts val="0"/>
              </a:spcBef>
              <a:spcAft>
                <a:spcPts val="0"/>
              </a:spcAft>
              <a:buClr>
                <a:schemeClr val="dk1"/>
              </a:buClr>
              <a:buSzPts val="5000"/>
              <a:buNone/>
              <a:defRPr sz="5000">
                <a:solidFill>
                  <a:schemeClr val="dk1"/>
                </a:solidFill>
              </a:defRPr>
            </a:lvl6pPr>
            <a:lvl7pPr lvl="6" rtl="0" algn="ctr">
              <a:spcBef>
                <a:spcPts val="0"/>
              </a:spcBef>
              <a:spcAft>
                <a:spcPts val="0"/>
              </a:spcAft>
              <a:buClr>
                <a:schemeClr val="dk1"/>
              </a:buClr>
              <a:buSzPts val="5000"/>
              <a:buNone/>
              <a:defRPr sz="5000">
                <a:solidFill>
                  <a:schemeClr val="dk1"/>
                </a:solidFill>
              </a:defRPr>
            </a:lvl7pPr>
            <a:lvl8pPr lvl="7" rtl="0" algn="ctr">
              <a:spcBef>
                <a:spcPts val="0"/>
              </a:spcBef>
              <a:spcAft>
                <a:spcPts val="0"/>
              </a:spcAft>
              <a:buClr>
                <a:schemeClr val="dk1"/>
              </a:buClr>
              <a:buSzPts val="5000"/>
              <a:buNone/>
              <a:defRPr sz="5000">
                <a:solidFill>
                  <a:schemeClr val="dk1"/>
                </a:solidFill>
              </a:defRPr>
            </a:lvl8pPr>
            <a:lvl9pPr lvl="8" rtl="0" algn="ctr">
              <a:spcBef>
                <a:spcPts val="0"/>
              </a:spcBef>
              <a:spcAft>
                <a:spcPts val="0"/>
              </a:spcAft>
              <a:buClr>
                <a:schemeClr val="dk1"/>
              </a:buClr>
              <a:buSzPts val="5000"/>
              <a:buNone/>
              <a:defRPr sz="5000">
                <a:solidFill>
                  <a:schemeClr val="dk1"/>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spTree>
      <p:nvGrpSpPr>
        <p:cNvPr id="271" name="Shape 271"/>
        <p:cNvGrpSpPr/>
        <p:nvPr/>
      </p:nvGrpSpPr>
      <p:grpSpPr>
        <a:xfrm>
          <a:off x="0" y="0"/>
          <a:ext cx="0" cy="0"/>
          <a:chOff x="0" y="0"/>
          <a:chExt cx="0" cy="0"/>
        </a:xfrm>
      </p:grpSpPr>
      <p:pic>
        <p:nvPicPr>
          <p:cNvPr id="272" name="Google Shape;272;p1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73" name="Google Shape;273;p17"/>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p17"/>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275" name="Google Shape;275;p17"/>
          <p:cNvCxnSpPr>
            <a:endCxn id="276"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277" name="Google Shape;277;p17"/>
          <p:cNvCxnSpPr>
            <a:stCxn id="278" idx="2"/>
            <a:endCxn id="276"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279" name="Google Shape;279;p17"/>
          <p:cNvCxnSpPr>
            <a:endCxn id="280"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281" name="Google Shape;281;p17"/>
          <p:cNvCxnSpPr>
            <a:stCxn id="282" idx="2"/>
            <a:endCxn id="280"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283" name="Google Shape;283;p17"/>
          <p:cNvCxnSpPr>
            <a:stCxn id="282" idx="2"/>
            <a:endCxn id="278"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284" name="Google Shape;284;p17"/>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txBox="1"/>
          <p:nvPr>
            <p:ph type="title"/>
          </p:nvPr>
        </p:nvSpPr>
        <p:spPr>
          <a:xfrm flipH="1">
            <a:off x="1935000" y="2144575"/>
            <a:ext cx="5274000" cy="1392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9" name="Google Shape;289;p17"/>
          <p:cNvSpPr txBox="1"/>
          <p:nvPr>
            <p:ph idx="1" type="subTitle"/>
          </p:nvPr>
        </p:nvSpPr>
        <p:spPr>
          <a:xfrm flipH="1">
            <a:off x="2351925" y="3687150"/>
            <a:ext cx="4744200" cy="366600"/>
          </a:xfrm>
          <a:prstGeom prst="rect">
            <a:avLst/>
          </a:prstGeom>
          <a:solidFill>
            <a:schemeClr val="lt1"/>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8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0" name="Google Shape;290;p17"/>
          <p:cNvSpPr txBox="1"/>
          <p:nvPr>
            <p:ph hasCustomPrompt="1" idx="2" type="title"/>
          </p:nvPr>
        </p:nvSpPr>
        <p:spPr>
          <a:xfrm flipH="1">
            <a:off x="5958525" y="833588"/>
            <a:ext cx="1137600" cy="1137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5000"/>
              <a:buNone/>
              <a:defRPr sz="4000">
                <a:solidFill>
                  <a:schemeClr val="dk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91" name="Shape 291"/>
        <p:cNvGrpSpPr/>
        <p:nvPr/>
      </p:nvGrpSpPr>
      <p:grpSpPr>
        <a:xfrm>
          <a:off x="0" y="0"/>
          <a:ext cx="0" cy="0"/>
          <a:chOff x="0" y="0"/>
          <a:chExt cx="0" cy="0"/>
        </a:xfrm>
      </p:grpSpPr>
      <p:pic>
        <p:nvPicPr>
          <p:cNvPr id="292" name="Google Shape;292;p1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93" name="Google Shape;293;p18"/>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18"/>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295" name="Google Shape;295;p18"/>
          <p:cNvCxnSpPr>
            <a:endCxn id="296"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297" name="Google Shape;297;p18"/>
          <p:cNvCxnSpPr>
            <a:stCxn id="298" idx="2"/>
            <a:endCxn id="296"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299" name="Google Shape;299;p18"/>
          <p:cNvCxnSpPr>
            <a:endCxn id="300"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301" name="Google Shape;301;p18"/>
          <p:cNvCxnSpPr>
            <a:stCxn id="302" idx="2"/>
            <a:endCxn id="300"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303" name="Google Shape;303;p18"/>
          <p:cNvCxnSpPr>
            <a:stCxn id="302" idx="2"/>
            <a:endCxn id="298"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304" name="Google Shape;304;p18"/>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txBox="1"/>
          <p:nvPr>
            <p:ph type="title"/>
          </p:nvPr>
        </p:nvSpPr>
        <p:spPr>
          <a:xfrm>
            <a:off x="1929300" y="3069025"/>
            <a:ext cx="5285400" cy="372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sz="1800">
                <a:solidFill>
                  <a:schemeClr val="dk1"/>
                </a:solidFill>
              </a:defRPr>
            </a:lvl1pPr>
            <a:lvl2pPr lvl="1" rtl="0" algn="ctr">
              <a:spcBef>
                <a:spcPts val="0"/>
              </a:spcBef>
              <a:spcAft>
                <a:spcPts val="0"/>
              </a:spcAft>
              <a:buClr>
                <a:schemeClr val="accent1"/>
              </a:buClr>
              <a:buSzPts val="2000"/>
              <a:buNone/>
              <a:defRPr sz="2000">
                <a:solidFill>
                  <a:schemeClr val="accent1"/>
                </a:solidFill>
              </a:defRPr>
            </a:lvl2pPr>
            <a:lvl3pPr lvl="2" rtl="0" algn="ctr">
              <a:spcBef>
                <a:spcPts val="0"/>
              </a:spcBef>
              <a:spcAft>
                <a:spcPts val="0"/>
              </a:spcAft>
              <a:buClr>
                <a:schemeClr val="accent1"/>
              </a:buClr>
              <a:buSzPts val="2000"/>
              <a:buNone/>
              <a:defRPr sz="2000">
                <a:solidFill>
                  <a:schemeClr val="accent1"/>
                </a:solidFill>
              </a:defRPr>
            </a:lvl3pPr>
            <a:lvl4pPr lvl="3" rtl="0" algn="ctr">
              <a:spcBef>
                <a:spcPts val="0"/>
              </a:spcBef>
              <a:spcAft>
                <a:spcPts val="0"/>
              </a:spcAft>
              <a:buClr>
                <a:schemeClr val="accent1"/>
              </a:buClr>
              <a:buSzPts val="2000"/>
              <a:buNone/>
              <a:defRPr sz="2000">
                <a:solidFill>
                  <a:schemeClr val="accent1"/>
                </a:solidFill>
              </a:defRPr>
            </a:lvl4pPr>
            <a:lvl5pPr lvl="4" rtl="0" algn="ctr">
              <a:spcBef>
                <a:spcPts val="0"/>
              </a:spcBef>
              <a:spcAft>
                <a:spcPts val="0"/>
              </a:spcAft>
              <a:buClr>
                <a:schemeClr val="accent1"/>
              </a:buClr>
              <a:buSzPts val="2000"/>
              <a:buNone/>
              <a:defRPr sz="2000">
                <a:solidFill>
                  <a:schemeClr val="accent1"/>
                </a:solidFill>
              </a:defRPr>
            </a:lvl5pPr>
            <a:lvl6pPr lvl="5" rtl="0" algn="ctr">
              <a:spcBef>
                <a:spcPts val="0"/>
              </a:spcBef>
              <a:spcAft>
                <a:spcPts val="0"/>
              </a:spcAft>
              <a:buClr>
                <a:schemeClr val="accent1"/>
              </a:buClr>
              <a:buSzPts val="2000"/>
              <a:buNone/>
              <a:defRPr sz="2000">
                <a:solidFill>
                  <a:schemeClr val="accent1"/>
                </a:solidFill>
              </a:defRPr>
            </a:lvl6pPr>
            <a:lvl7pPr lvl="6" rtl="0" algn="ctr">
              <a:spcBef>
                <a:spcPts val="0"/>
              </a:spcBef>
              <a:spcAft>
                <a:spcPts val="0"/>
              </a:spcAft>
              <a:buClr>
                <a:schemeClr val="accent1"/>
              </a:buClr>
              <a:buSzPts val="2000"/>
              <a:buNone/>
              <a:defRPr sz="2000">
                <a:solidFill>
                  <a:schemeClr val="accent1"/>
                </a:solidFill>
              </a:defRPr>
            </a:lvl7pPr>
            <a:lvl8pPr lvl="7" rtl="0" algn="ctr">
              <a:spcBef>
                <a:spcPts val="0"/>
              </a:spcBef>
              <a:spcAft>
                <a:spcPts val="0"/>
              </a:spcAft>
              <a:buClr>
                <a:schemeClr val="accent1"/>
              </a:buClr>
              <a:buSzPts val="2000"/>
              <a:buNone/>
              <a:defRPr sz="2000">
                <a:solidFill>
                  <a:schemeClr val="accent1"/>
                </a:solidFill>
              </a:defRPr>
            </a:lvl8pPr>
            <a:lvl9pPr lvl="8" rtl="0" algn="ctr">
              <a:spcBef>
                <a:spcPts val="0"/>
              </a:spcBef>
              <a:spcAft>
                <a:spcPts val="0"/>
              </a:spcAft>
              <a:buClr>
                <a:schemeClr val="accent1"/>
              </a:buClr>
              <a:buSzPts val="2000"/>
              <a:buNone/>
              <a:defRPr sz="2000">
                <a:solidFill>
                  <a:schemeClr val="accent1"/>
                </a:solidFill>
              </a:defRPr>
            </a:lvl9pPr>
          </a:lstStyle>
          <a:p/>
        </p:txBody>
      </p:sp>
      <p:sp>
        <p:nvSpPr>
          <p:cNvPr id="307" name="Google Shape;307;p18"/>
          <p:cNvSpPr txBox="1"/>
          <p:nvPr>
            <p:ph idx="1" type="subTitle"/>
          </p:nvPr>
        </p:nvSpPr>
        <p:spPr>
          <a:xfrm>
            <a:off x="1929300" y="1702475"/>
            <a:ext cx="5285400" cy="1289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Darker Grotesque Medium"/>
              <a:buNone/>
              <a:defRPr sz="2500"/>
            </a:lvl1pPr>
            <a:lvl2pPr lvl="1"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
    <p:spTree>
      <p:nvGrpSpPr>
        <p:cNvPr id="308" name="Shape 308"/>
        <p:cNvGrpSpPr/>
        <p:nvPr/>
      </p:nvGrpSpPr>
      <p:grpSpPr>
        <a:xfrm>
          <a:off x="0" y="0"/>
          <a:ext cx="0" cy="0"/>
          <a:chOff x="0" y="0"/>
          <a:chExt cx="0" cy="0"/>
        </a:xfrm>
      </p:grpSpPr>
      <p:pic>
        <p:nvPicPr>
          <p:cNvPr id="309" name="Google Shape;309;p1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10" name="Google Shape;310;p19"/>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 name="Google Shape;311;p19"/>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312" name="Google Shape;312;p19"/>
          <p:cNvCxnSpPr>
            <a:endCxn id="313"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314" name="Google Shape;314;p19"/>
          <p:cNvCxnSpPr>
            <a:stCxn id="315" idx="2"/>
            <a:endCxn id="313"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316" name="Google Shape;316;p19"/>
          <p:cNvCxnSpPr>
            <a:endCxn id="317"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318" name="Google Shape;318;p19"/>
          <p:cNvCxnSpPr>
            <a:stCxn id="319" idx="2"/>
            <a:endCxn id="317"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320" name="Google Shape;320;p19"/>
          <p:cNvCxnSpPr>
            <a:stCxn id="319" idx="2"/>
            <a:endCxn id="315"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321" name="Google Shape;321;p19"/>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txBox="1"/>
          <p:nvPr>
            <p:ph type="title"/>
          </p:nvPr>
        </p:nvSpPr>
        <p:spPr>
          <a:xfrm>
            <a:off x="1899738" y="540000"/>
            <a:ext cx="5344500" cy="79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_4">
    <p:spTree>
      <p:nvGrpSpPr>
        <p:cNvPr id="324" name="Shape 324"/>
        <p:cNvGrpSpPr/>
        <p:nvPr/>
      </p:nvGrpSpPr>
      <p:grpSpPr>
        <a:xfrm>
          <a:off x="0" y="0"/>
          <a:ext cx="0" cy="0"/>
          <a:chOff x="0" y="0"/>
          <a:chExt cx="0" cy="0"/>
        </a:xfrm>
      </p:grpSpPr>
      <p:pic>
        <p:nvPicPr>
          <p:cNvPr id="325" name="Google Shape;325;p20"/>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26" name="Google Shape;326;p20"/>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20"/>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328" name="Google Shape;328;p20"/>
          <p:cNvCxnSpPr>
            <a:endCxn id="329"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330" name="Google Shape;330;p20"/>
          <p:cNvCxnSpPr>
            <a:stCxn id="331" idx="2"/>
            <a:endCxn id="329"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332" name="Google Shape;332;p20"/>
          <p:cNvCxnSpPr>
            <a:endCxn id="333"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334" name="Google Shape;334;p20"/>
          <p:cNvCxnSpPr>
            <a:stCxn id="335" idx="2"/>
            <a:endCxn id="333"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336" name="Google Shape;336;p20"/>
          <p:cNvCxnSpPr>
            <a:stCxn id="335" idx="2"/>
            <a:endCxn id="331"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337" name="Google Shape;337;p20"/>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txBox="1"/>
          <p:nvPr>
            <p:ph type="title"/>
          </p:nvPr>
        </p:nvSpPr>
        <p:spPr>
          <a:xfrm>
            <a:off x="876450" y="540000"/>
            <a:ext cx="7391100" cy="79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pic>
        <p:nvPicPr>
          <p:cNvPr id="27" name="Google Shape;27;p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8" name="Google Shape;28;p3"/>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30" name="Google Shape;30;p3"/>
          <p:cNvCxnSpPr>
            <a:endCxn id="31"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32" name="Google Shape;32;p3"/>
          <p:cNvCxnSpPr>
            <a:stCxn id="33" idx="2"/>
            <a:endCxn id="31"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34" name="Google Shape;34;p3"/>
          <p:cNvCxnSpPr>
            <a:endCxn id="35"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36" name="Google Shape;36;p3"/>
          <p:cNvCxnSpPr>
            <a:stCxn id="37" idx="2"/>
            <a:endCxn id="35"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38" name="Google Shape;38;p3"/>
          <p:cNvCxnSpPr>
            <a:stCxn id="37" idx="2"/>
            <a:endCxn id="33"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39" name="Google Shape;39;p3"/>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txBox="1"/>
          <p:nvPr>
            <p:ph type="title"/>
          </p:nvPr>
        </p:nvSpPr>
        <p:spPr>
          <a:xfrm>
            <a:off x="2617050" y="2272644"/>
            <a:ext cx="3909900" cy="13926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2" name="Google Shape;42;p3"/>
          <p:cNvSpPr txBox="1"/>
          <p:nvPr>
            <p:ph idx="1" type="subTitle"/>
          </p:nvPr>
        </p:nvSpPr>
        <p:spPr>
          <a:xfrm>
            <a:off x="2617050" y="3815231"/>
            <a:ext cx="3909900" cy="3666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43" name="Google Shape;43;p3"/>
          <p:cNvSpPr txBox="1"/>
          <p:nvPr>
            <p:ph hasCustomPrompt="1" idx="2" type="title"/>
          </p:nvPr>
        </p:nvSpPr>
        <p:spPr>
          <a:xfrm>
            <a:off x="4003200" y="961669"/>
            <a:ext cx="1137600" cy="1137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lgn="ctr">
              <a:spcBef>
                <a:spcPts val="0"/>
              </a:spcBef>
              <a:spcAft>
                <a:spcPts val="0"/>
              </a:spcAft>
              <a:buClr>
                <a:schemeClr val="dk1"/>
              </a:buClr>
              <a:buSzPts val="5000"/>
              <a:buNone/>
              <a:defRPr sz="5000">
                <a:solidFill>
                  <a:schemeClr val="dk1"/>
                </a:solidFill>
              </a:defRPr>
            </a:lvl2pPr>
            <a:lvl3pPr lvl="2" rtl="0" algn="ctr">
              <a:spcBef>
                <a:spcPts val="0"/>
              </a:spcBef>
              <a:spcAft>
                <a:spcPts val="0"/>
              </a:spcAft>
              <a:buClr>
                <a:schemeClr val="dk1"/>
              </a:buClr>
              <a:buSzPts val="5000"/>
              <a:buNone/>
              <a:defRPr sz="5000">
                <a:solidFill>
                  <a:schemeClr val="dk1"/>
                </a:solidFill>
              </a:defRPr>
            </a:lvl3pPr>
            <a:lvl4pPr lvl="3" rtl="0" algn="ctr">
              <a:spcBef>
                <a:spcPts val="0"/>
              </a:spcBef>
              <a:spcAft>
                <a:spcPts val="0"/>
              </a:spcAft>
              <a:buClr>
                <a:schemeClr val="dk1"/>
              </a:buClr>
              <a:buSzPts val="5000"/>
              <a:buNone/>
              <a:defRPr sz="5000">
                <a:solidFill>
                  <a:schemeClr val="dk1"/>
                </a:solidFill>
              </a:defRPr>
            </a:lvl4pPr>
            <a:lvl5pPr lvl="4" rtl="0" algn="ctr">
              <a:spcBef>
                <a:spcPts val="0"/>
              </a:spcBef>
              <a:spcAft>
                <a:spcPts val="0"/>
              </a:spcAft>
              <a:buClr>
                <a:schemeClr val="dk1"/>
              </a:buClr>
              <a:buSzPts val="5000"/>
              <a:buNone/>
              <a:defRPr sz="5000">
                <a:solidFill>
                  <a:schemeClr val="dk1"/>
                </a:solidFill>
              </a:defRPr>
            </a:lvl5pPr>
            <a:lvl6pPr lvl="5" rtl="0" algn="ctr">
              <a:spcBef>
                <a:spcPts val="0"/>
              </a:spcBef>
              <a:spcAft>
                <a:spcPts val="0"/>
              </a:spcAft>
              <a:buClr>
                <a:schemeClr val="dk1"/>
              </a:buClr>
              <a:buSzPts val="5000"/>
              <a:buNone/>
              <a:defRPr sz="5000">
                <a:solidFill>
                  <a:schemeClr val="dk1"/>
                </a:solidFill>
              </a:defRPr>
            </a:lvl6pPr>
            <a:lvl7pPr lvl="6" rtl="0" algn="ctr">
              <a:spcBef>
                <a:spcPts val="0"/>
              </a:spcBef>
              <a:spcAft>
                <a:spcPts val="0"/>
              </a:spcAft>
              <a:buClr>
                <a:schemeClr val="dk1"/>
              </a:buClr>
              <a:buSzPts val="5000"/>
              <a:buNone/>
              <a:defRPr sz="5000">
                <a:solidFill>
                  <a:schemeClr val="dk1"/>
                </a:solidFill>
              </a:defRPr>
            </a:lvl7pPr>
            <a:lvl8pPr lvl="7" rtl="0" algn="ctr">
              <a:spcBef>
                <a:spcPts val="0"/>
              </a:spcBef>
              <a:spcAft>
                <a:spcPts val="0"/>
              </a:spcAft>
              <a:buClr>
                <a:schemeClr val="dk1"/>
              </a:buClr>
              <a:buSzPts val="5000"/>
              <a:buNone/>
              <a:defRPr sz="5000">
                <a:solidFill>
                  <a:schemeClr val="dk1"/>
                </a:solidFill>
              </a:defRPr>
            </a:lvl8pPr>
            <a:lvl9pPr lvl="8" rtl="0" algn="ctr">
              <a:spcBef>
                <a:spcPts val="0"/>
              </a:spcBef>
              <a:spcAft>
                <a:spcPts val="0"/>
              </a:spcAft>
              <a:buClr>
                <a:schemeClr val="dk1"/>
              </a:buClr>
              <a:buSzPts val="5000"/>
              <a:buNone/>
              <a:defRPr sz="5000">
                <a:solidFill>
                  <a:schemeClr val="dk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4_1">
    <p:spTree>
      <p:nvGrpSpPr>
        <p:cNvPr id="340" name="Shape 340"/>
        <p:cNvGrpSpPr/>
        <p:nvPr/>
      </p:nvGrpSpPr>
      <p:grpSpPr>
        <a:xfrm>
          <a:off x="0" y="0"/>
          <a:ext cx="0" cy="0"/>
          <a:chOff x="0" y="0"/>
          <a:chExt cx="0" cy="0"/>
        </a:xfrm>
      </p:grpSpPr>
      <p:pic>
        <p:nvPicPr>
          <p:cNvPr id="341" name="Google Shape;341;p21"/>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42" name="Google Shape;342;p21"/>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 name="Google Shape;343;p21"/>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344" name="Google Shape;344;p21"/>
          <p:cNvCxnSpPr>
            <a:endCxn id="345"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346" name="Google Shape;346;p21"/>
          <p:cNvCxnSpPr>
            <a:stCxn id="347" idx="2"/>
            <a:endCxn id="345"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348" name="Google Shape;348;p21"/>
          <p:cNvCxnSpPr>
            <a:endCxn id="349"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350" name="Google Shape;350;p21"/>
          <p:cNvCxnSpPr>
            <a:stCxn id="351" idx="2"/>
            <a:endCxn id="349"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352" name="Google Shape;352;p21"/>
          <p:cNvCxnSpPr>
            <a:stCxn id="351" idx="2"/>
            <a:endCxn id="347"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353" name="Google Shape;353;p21"/>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txBox="1"/>
          <p:nvPr>
            <p:ph type="title"/>
          </p:nvPr>
        </p:nvSpPr>
        <p:spPr>
          <a:xfrm>
            <a:off x="900000" y="540000"/>
            <a:ext cx="7344000" cy="79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_3">
    <p:spTree>
      <p:nvGrpSpPr>
        <p:cNvPr id="356" name="Shape 356"/>
        <p:cNvGrpSpPr/>
        <p:nvPr/>
      </p:nvGrpSpPr>
      <p:grpSpPr>
        <a:xfrm>
          <a:off x="0" y="0"/>
          <a:ext cx="0" cy="0"/>
          <a:chOff x="0" y="0"/>
          <a:chExt cx="0" cy="0"/>
        </a:xfrm>
      </p:grpSpPr>
      <p:pic>
        <p:nvPicPr>
          <p:cNvPr id="357" name="Google Shape;357;p2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58" name="Google Shape;358;p22"/>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22"/>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360" name="Google Shape;360;p22"/>
          <p:cNvCxnSpPr>
            <a:endCxn id="361"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362" name="Google Shape;362;p22"/>
          <p:cNvCxnSpPr>
            <a:stCxn id="363" idx="2"/>
            <a:endCxn id="361"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364" name="Google Shape;364;p22"/>
          <p:cNvCxnSpPr>
            <a:endCxn id="365"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366" name="Google Shape;366;p22"/>
          <p:cNvCxnSpPr>
            <a:stCxn id="367" idx="2"/>
            <a:endCxn id="365"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368" name="Google Shape;368;p22"/>
          <p:cNvCxnSpPr>
            <a:stCxn id="367" idx="2"/>
            <a:endCxn id="363"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369" name="Google Shape;369;p22"/>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txBox="1"/>
          <p:nvPr>
            <p:ph type="title"/>
          </p:nvPr>
        </p:nvSpPr>
        <p:spPr>
          <a:xfrm>
            <a:off x="879000" y="540000"/>
            <a:ext cx="73860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3" name="Google Shape;373;p22"/>
          <p:cNvSpPr txBox="1"/>
          <p:nvPr>
            <p:ph idx="2" type="title"/>
          </p:nvPr>
        </p:nvSpPr>
        <p:spPr>
          <a:xfrm>
            <a:off x="1106075" y="2832181"/>
            <a:ext cx="2220600" cy="34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74" name="Google Shape;374;p22"/>
          <p:cNvSpPr txBox="1"/>
          <p:nvPr>
            <p:ph idx="1" type="subTitle"/>
          </p:nvPr>
        </p:nvSpPr>
        <p:spPr>
          <a:xfrm>
            <a:off x="1106075" y="3181556"/>
            <a:ext cx="2220600" cy="725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375" name="Google Shape;375;p22"/>
          <p:cNvSpPr txBox="1"/>
          <p:nvPr>
            <p:ph idx="3" type="title"/>
          </p:nvPr>
        </p:nvSpPr>
        <p:spPr>
          <a:xfrm>
            <a:off x="3461700" y="2832181"/>
            <a:ext cx="2220600" cy="34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76" name="Google Shape;376;p22"/>
          <p:cNvSpPr txBox="1"/>
          <p:nvPr>
            <p:ph idx="4" type="subTitle"/>
          </p:nvPr>
        </p:nvSpPr>
        <p:spPr>
          <a:xfrm>
            <a:off x="3461700" y="3181556"/>
            <a:ext cx="2220600" cy="725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377" name="Google Shape;377;p22"/>
          <p:cNvSpPr txBox="1"/>
          <p:nvPr>
            <p:ph idx="5" type="title"/>
          </p:nvPr>
        </p:nvSpPr>
        <p:spPr>
          <a:xfrm>
            <a:off x="5817325" y="2832181"/>
            <a:ext cx="2220600" cy="34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78" name="Google Shape;378;p22"/>
          <p:cNvSpPr txBox="1"/>
          <p:nvPr>
            <p:ph idx="6" type="subTitle"/>
          </p:nvPr>
        </p:nvSpPr>
        <p:spPr>
          <a:xfrm>
            <a:off x="5817325" y="3181556"/>
            <a:ext cx="2220600" cy="725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3_1">
    <p:spTree>
      <p:nvGrpSpPr>
        <p:cNvPr id="379" name="Shape 379"/>
        <p:cNvGrpSpPr/>
        <p:nvPr/>
      </p:nvGrpSpPr>
      <p:grpSpPr>
        <a:xfrm>
          <a:off x="0" y="0"/>
          <a:ext cx="0" cy="0"/>
          <a:chOff x="0" y="0"/>
          <a:chExt cx="0" cy="0"/>
        </a:xfrm>
      </p:grpSpPr>
      <p:pic>
        <p:nvPicPr>
          <p:cNvPr id="380" name="Google Shape;380;p2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81" name="Google Shape;381;p23"/>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23"/>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383" name="Google Shape;383;p23"/>
          <p:cNvCxnSpPr>
            <a:endCxn id="384"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385" name="Google Shape;385;p23"/>
          <p:cNvCxnSpPr>
            <a:stCxn id="386" idx="2"/>
            <a:endCxn id="384"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387" name="Google Shape;387;p23"/>
          <p:cNvCxnSpPr>
            <a:endCxn id="388"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389" name="Google Shape;389;p23"/>
          <p:cNvCxnSpPr>
            <a:stCxn id="390" idx="2"/>
            <a:endCxn id="388"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391" name="Google Shape;391;p23"/>
          <p:cNvCxnSpPr>
            <a:stCxn id="390" idx="2"/>
            <a:endCxn id="386"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392" name="Google Shape;392;p23"/>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txBox="1"/>
          <p:nvPr>
            <p:ph type="title"/>
          </p:nvPr>
        </p:nvSpPr>
        <p:spPr>
          <a:xfrm>
            <a:off x="1899750" y="540000"/>
            <a:ext cx="53445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6" name="Google Shape;396;p23"/>
          <p:cNvSpPr txBox="1"/>
          <p:nvPr>
            <p:ph idx="2" type="title"/>
          </p:nvPr>
        </p:nvSpPr>
        <p:spPr>
          <a:xfrm>
            <a:off x="900050" y="3695138"/>
            <a:ext cx="2311500" cy="18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397" name="Google Shape;397;p23"/>
          <p:cNvSpPr txBox="1"/>
          <p:nvPr>
            <p:ph idx="1" type="subTitle"/>
          </p:nvPr>
        </p:nvSpPr>
        <p:spPr>
          <a:xfrm>
            <a:off x="900050" y="2841714"/>
            <a:ext cx="2311500" cy="66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8" name="Google Shape;398;p23"/>
          <p:cNvSpPr txBox="1"/>
          <p:nvPr>
            <p:ph idx="3" type="title"/>
          </p:nvPr>
        </p:nvSpPr>
        <p:spPr>
          <a:xfrm>
            <a:off x="3416250" y="3695138"/>
            <a:ext cx="2311500" cy="18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399" name="Google Shape;399;p23"/>
          <p:cNvSpPr txBox="1"/>
          <p:nvPr>
            <p:ph idx="4" type="subTitle"/>
          </p:nvPr>
        </p:nvSpPr>
        <p:spPr>
          <a:xfrm>
            <a:off x="3416250" y="2841714"/>
            <a:ext cx="2311500" cy="66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0" name="Google Shape;400;p23"/>
          <p:cNvSpPr txBox="1"/>
          <p:nvPr>
            <p:ph idx="5" type="title"/>
          </p:nvPr>
        </p:nvSpPr>
        <p:spPr>
          <a:xfrm>
            <a:off x="5932450" y="3695138"/>
            <a:ext cx="2311500" cy="18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401" name="Google Shape;401;p23"/>
          <p:cNvSpPr txBox="1"/>
          <p:nvPr>
            <p:ph idx="6" type="subTitle"/>
          </p:nvPr>
        </p:nvSpPr>
        <p:spPr>
          <a:xfrm>
            <a:off x="5932450" y="2841714"/>
            <a:ext cx="2311500" cy="66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3_1_1">
    <p:spTree>
      <p:nvGrpSpPr>
        <p:cNvPr id="402" name="Shape 402"/>
        <p:cNvGrpSpPr/>
        <p:nvPr/>
      </p:nvGrpSpPr>
      <p:grpSpPr>
        <a:xfrm>
          <a:off x="0" y="0"/>
          <a:ext cx="0" cy="0"/>
          <a:chOff x="0" y="0"/>
          <a:chExt cx="0" cy="0"/>
        </a:xfrm>
      </p:grpSpPr>
      <p:pic>
        <p:nvPicPr>
          <p:cNvPr id="403" name="Google Shape;403;p2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04" name="Google Shape;404;p24"/>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24"/>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406" name="Google Shape;406;p24"/>
          <p:cNvCxnSpPr>
            <a:endCxn id="407"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408" name="Google Shape;408;p24"/>
          <p:cNvCxnSpPr>
            <a:stCxn id="409" idx="2"/>
            <a:endCxn id="407"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410" name="Google Shape;410;p24"/>
          <p:cNvCxnSpPr>
            <a:endCxn id="411"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412" name="Google Shape;412;p24"/>
          <p:cNvCxnSpPr>
            <a:stCxn id="413" idx="2"/>
            <a:endCxn id="411"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414" name="Google Shape;414;p24"/>
          <p:cNvCxnSpPr>
            <a:stCxn id="413" idx="2"/>
            <a:endCxn id="409"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415" name="Google Shape;415;p24"/>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txBox="1"/>
          <p:nvPr>
            <p:ph type="title"/>
          </p:nvPr>
        </p:nvSpPr>
        <p:spPr>
          <a:xfrm>
            <a:off x="3239850" y="540000"/>
            <a:ext cx="26643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8" name="Google Shape;418;p24"/>
          <p:cNvSpPr txBox="1"/>
          <p:nvPr>
            <p:ph idx="2" type="title"/>
          </p:nvPr>
        </p:nvSpPr>
        <p:spPr>
          <a:xfrm>
            <a:off x="1070975" y="3222150"/>
            <a:ext cx="2173800" cy="41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419" name="Google Shape;419;p24"/>
          <p:cNvSpPr txBox="1"/>
          <p:nvPr>
            <p:ph idx="1" type="subTitle"/>
          </p:nvPr>
        </p:nvSpPr>
        <p:spPr>
          <a:xfrm>
            <a:off x="1070975" y="3637950"/>
            <a:ext cx="2173800" cy="41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0" name="Google Shape;420;p24"/>
          <p:cNvSpPr txBox="1"/>
          <p:nvPr>
            <p:ph idx="3" type="title"/>
          </p:nvPr>
        </p:nvSpPr>
        <p:spPr>
          <a:xfrm>
            <a:off x="3370500" y="3222150"/>
            <a:ext cx="2173800" cy="41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421" name="Google Shape;421;p24"/>
          <p:cNvSpPr txBox="1"/>
          <p:nvPr>
            <p:ph idx="4" type="subTitle"/>
          </p:nvPr>
        </p:nvSpPr>
        <p:spPr>
          <a:xfrm>
            <a:off x="3370500" y="3637950"/>
            <a:ext cx="2173800" cy="41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2" name="Google Shape;422;p24"/>
          <p:cNvSpPr txBox="1"/>
          <p:nvPr>
            <p:ph idx="5" type="title"/>
          </p:nvPr>
        </p:nvSpPr>
        <p:spPr>
          <a:xfrm>
            <a:off x="5670025" y="3222150"/>
            <a:ext cx="2403000" cy="41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423" name="Google Shape;423;p24"/>
          <p:cNvSpPr txBox="1"/>
          <p:nvPr>
            <p:ph idx="6" type="subTitle"/>
          </p:nvPr>
        </p:nvSpPr>
        <p:spPr>
          <a:xfrm>
            <a:off x="5670025" y="3637950"/>
            <a:ext cx="2403000" cy="41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424" name="Shape 424"/>
        <p:cNvGrpSpPr/>
        <p:nvPr/>
      </p:nvGrpSpPr>
      <p:grpSpPr>
        <a:xfrm>
          <a:off x="0" y="0"/>
          <a:ext cx="0" cy="0"/>
          <a:chOff x="0" y="0"/>
          <a:chExt cx="0" cy="0"/>
        </a:xfrm>
      </p:grpSpPr>
      <p:pic>
        <p:nvPicPr>
          <p:cNvPr id="425" name="Google Shape;425;p2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26" name="Google Shape;426;p25"/>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25"/>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428" name="Google Shape;428;p25"/>
          <p:cNvCxnSpPr>
            <a:endCxn id="429"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430" name="Google Shape;430;p25"/>
          <p:cNvCxnSpPr>
            <a:stCxn id="431" idx="2"/>
            <a:endCxn id="429"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432" name="Google Shape;432;p25"/>
          <p:cNvCxnSpPr>
            <a:endCxn id="433"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434" name="Google Shape;434;p25"/>
          <p:cNvCxnSpPr>
            <a:stCxn id="435" idx="2"/>
            <a:endCxn id="433"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436" name="Google Shape;436;p25"/>
          <p:cNvCxnSpPr>
            <a:stCxn id="435" idx="2"/>
            <a:endCxn id="431"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437" name="Google Shape;437;p25"/>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txBox="1"/>
          <p:nvPr>
            <p:ph type="title"/>
          </p:nvPr>
        </p:nvSpPr>
        <p:spPr>
          <a:xfrm>
            <a:off x="1692000" y="540000"/>
            <a:ext cx="5760000" cy="79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0" name="Google Shape;440;p25"/>
          <p:cNvSpPr txBox="1"/>
          <p:nvPr>
            <p:ph idx="2" type="title"/>
          </p:nvPr>
        </p:nvSpPr>
        <p:spPr>
          <a:xfrm>
            <a:off x="1348350" y="1595663"/>
            <a:ext cx="2902200" cy="3417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441" name="Google Shape;441;p25"/>
          <p:cNvSpPr txBox="1"/>
          <p:nvPr>
            <p:ph idx="1" type="subTitle"/>
          </p:nvPr>
        </p:nvSpPr>
        <p:spPr>
          <a:xfrm>
            <a:off x="1348351" y="1975500"/>
            <a:ext cx="2902200" cy="41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442" name="Google Shape;442;p25"/>
          <p:cNvSpPr txBox="1"/>
          <p:nvPr>
            <p:ph idx="3" type="title"/>
          </p:nvPr>
        </p:nvSpPr>
        <p:spPr>
          <a:xfrm>
            <a:off x="1348375" y="2982513"/>
            <a:ext cx="2902200" cy="3417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443" name="Google Shape;443;p25"/>
          <p:cNvSpPr txBox="1"/>
          <p:nvPr>
            <p:ph idx="4" type="subTitle"/>
          </p:nvPr>
        </p:nvSpPr>
        <p:spPr>
          <a:xfrm>
            <a:off x="1348386" y="3363900"/>
            <a:ext cx="2902200" cy="41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444" name="Google Shape;444;p25"/>
          <p:cNvSpPr txBox="1"/>
          <p:nvPr>
            <p:ph idx="5" type="title"/>
          </p:nvPr>
        </p:nvSpPr>
        <p:spPr>
          <a:xfrm flipH="1">
            <a:off x="4893450" y="1595663"/>
            <a:ext cx="2902200" cy="3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445" name="Google Shape;445;p25"/>
          <p:cNvSpPr txBox="1"/>
          <p:nvPr>
            <p:ph idx="6" type="subTitle"/>
          </p:nvPr>
        </p:nvSpPr>
        <p:spPr>
          <a:xfrm flipH="1">
            <a:off x="4893527" y="1975500"/>
            <a:ext cx="2901900" cy="4167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446" name="Google Shape;446;p25"/>
          <p:cNvSpPr txBox="1"/>
          <p:nvPr>
            <p:ph idx="7" type="title"/>
          </p:nvPr>
        </p:nvSpPr>
        <p:spPr>
          <a:xfrm flipH="1">
            <a:off x="4893747" y="2982513"/>
            <a:ext cx="2901900" cy="3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447" name="Google Shape;447;p25"/>
          <p:cNvSpPr txBox="1"/>
          <p:nvPr>
            <p:ph idx="8" type="subTitle"/>
          </p:nvPr>
        </p:nvSpPr>
        <p:spPr>
          <a:xfrm flipH="1">
            <a:off x="4894050" y="3363900"/>
            <a:ext cx="2901600" cy="4167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2_1">
    <p:spTree>
      <p:nvGrpSpPr>
        <p:cNvPr id="448" name="Shape 448"/>
        <p:cNvGrpSpPr/>
        <p:nvPr/>
      </p:nvGrpSpPr>
      <p:grpSpPr>
        <a:xfrm>
          <a:off x="0" y="0"/>
          <a:ext cx="0" cy="0"/>
          <a:chOff x="0" y="0"/>
          <a:chExt cx="0" cy="0"/>
        </a:xfrm>
      </p:grpSpPr>
      <p:pic>
        <p:nvPicPr>
          <p:cNvPr id="449" name="Google Shape;449;p2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50" name="Google Shape;450;p26"/>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 name="Google Shape;451;p26"/>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452" name="Google Shape;452;p26"/>
          <p:cNvCxnSpPr>
            <a:endCxn id="453"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454" name="Google Shape;454;p26"/>
          <p:cNvCxnSpPr>
            <a:stCxn id="455" idx="2"/>
            <a:endCxn id="453"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456" name="Google Shape;456;p26"/>
          <p:cNvCxnSpPr>
            <a:endCxn id="457"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458" name="Google Shape;458;p26"/>
          <p:cNvCxnSpPr>
            <a:stCxn id="459" idx="2"/>
            <a:endCxn id="457"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460" name="Google Shape;460;p26"/>
          <p:cNvCxnSpPr>
            <a:stCxn id="459" idx="2"/>
            <a:endCxn id="455"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461" name="Google Shape;461;p26"/>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txBox="1"/>
          <p:nvPr>
            <p:ph type="title"/>
          </p:nvPr>
        </p:nvSpPr>
        <p:spPr>
          <a:xfrm>
            <a:off x="876600" y="540000"/>
            <a:ext cx="73908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4" name="Google Shape;464;p26"/>
          <p:cNvSpPr txBox="1"/>
          <p:nvPr>
            <p:ph idx="2" type="title"/>
          </p:nvPr>
        </p:nvSpPr>
        <p:spPr>
          <a:xfrm>
            <a:off x="1234050" y="1685875"/>
            <a:ext cx="2127000" cy="3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465" name="Google Shape;465;p26"/>
          <p:cNvSpPr txBox="1"/>
          <p:nvPr>
            <p:ph idx="1" type="subTitle"/>
          </p:nvPr>
        </p:nvSpPr>
        <p:spPr>
          <a:xfrm>
            <a:off x="1234050" y="2027471"/>
            <a:ext cx="2127000" cy="4167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466" name="Google Shape;466;p26"/>
          <p:cNvSpPr txBox="1"/>
          <p:nvPr>
            <p:ph idx="3" type="title"/>
          </p:nvPr>
        </p:nvSpPr>
        <p:spPr>
          <a:xfrm>
            <a:off x="1234056" y="3044547"/>
            <a:ext cx="2127000" cy="3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467" name="Google Shape;467;p26"/>
          <p:cNvSpPr txBox="1"/>
          <p:nvPr>
            <p:ph idx="4" type="subTitle"/>
          </p:nvPr>
        </p:nvSpPr>
        <p:spPr>
          <a:xfrm>
            <a:off x="1234064" y="3389368"/>
            <a:ext cx="2127000" cy="4167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468" name="Google Shape;468;p26"/>
          <p:cNvSpPr txBox="1"/>
          <p:nvPr>
            <p:ph idx="5" type="title"/>
          </p:nvPr>
        </p:nvSpPr>
        <p:spPr>
          <a:xfrm flipH="1">
            <a:off x="5782950" y="1685875"/>
            <a:ext cx="2127000" cy="3417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469" name="Google Shape;469;p26"/>
          <p:cNvSpPr txBox="1"/>
          <p:nvPr>
            <p:ph idx="6" type="subTitle"/>
          </p:nvPr>
        </p:nvSpPr>
        <p:spPr>
          <a:xfrm flipH="1">
            <a:off x="5783086" y="2027471"/>
            <a:ext cx="2126700" cy="41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470" name="Google Shape;470;p26"/>
          <p:cNvSpPr txBox="1"/>
          <p:nvPr>
            <p:ph idx="7" type="title"/>
          </p:nvPr>
        </p:nvSpPr>
        <p:spPr>
          <a:xfrm flipH="1">
            <a:off x="5783235" y="3044547"/>
            <a:ext cx="2126700" cy="3417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p:txBody>
      </p:sp>
      <p:sp>
        <p:nvSpPr>
          <p:cNvPr id="471" name="Google Shape;471;p26"/>
          <p:cNvSpPr txBox="1"/>
          <p:nvPr>
            <p:ph idx="8" type="subTitle"/>
          </p:nvPr>
        </p:nvSpPr>
        <p:spPr>
          <a:xfrm flipH="1">
            <a:off x="5783237" y="3389368"/>
            <a:ext cx="2126700" cy="41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_1_2_1_2">
    <p:spTree>
      <p:nvGrpSpPr>
        <p:cNvPr id="472" name="Shape 472"/>
        <p:cNvGrpSpPr/>
        <p:nvPr/>
      </p:nvGrpSpPr>
      <p:grpSpPr>
        <a:xfrm>
          <a:off x="0" y="0"/>
          <a:ext cx="0" cy="0"/>
          <a:chOff x="0" y="0"/>
          <a:chExt cx="0" cy="0"/>
        </a:xfrm>
      </p:grpSpPr>
      <p:pic>
        <p:nvPicPr>
          <p:cNvPr id="473" name="Google Shape;473;p2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74" name="Google Shape;474;p27"/>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 name="Google Shape;475;p27"/>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476" name="Google Shape;476;p27"/>
          <p:cNvCxnSpPr>
            <a:endCxn id="477"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478" name="Google Shape;478;p27"/>
          <p:cNvCxnSpPr>
            <a:stCxn id="479" idx="2"/>
            <a:endCxn id="477"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480" name="Google Shape;480;p27"/>
          <p:cNvCxnSpPr>
            <a:endCxn id="481"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482" name="Google Shape;482;p27"/>
          <p:cNvCxnSpPr>
            <a:stCxn id="483" idx="2"/>
            <a:endCxn id="481"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484" name="Google Shape;484;p27"/>
          <p:cNvCxnSpPr>
            <a:stCxn id="483" idx="2"/>
            <a:endCxn id="479"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485" name="Google Shape;485;p27"/>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txBox="1"/>
          <p:nvPr>
            <p:ph type="title"/>
          </p:nvPr>
        </p:nvSpPr>
        <p:spPr>
          <a:xfrm>
            <a:off x="842200" y="1458875"/>
            <a:ext cx="2291400" cy="51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000"/>
              <a:buFont typeface="Montserrat"/>
              <a:buNone/>
              <a:defRPr sz="1400">
                <a:solidFill>
                  <a:schemeClr val="dk1"/>
                </a:solidFill>
              </a:defRPr>
            </a:lvl1pPr>
            <a:lvl2pPr lvl="1"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9pPr>
          </a:lstStyle>
          <a:p/>
        </p:txBody>
      </p:sp>
      <p:sp>
        <p:nvSpPr>
          <p:cNvPr id="488" name="Google Shape;488;p27"/>
          <p:cNvSpPr txBox="1"/>
          <p:nvPr>
            <p:ph idx="1" type="subTitle"/>
          </p:nvPr>
        </p:nvSpPr>
        <p:spPr>
          <a:xfrm>
            <a:off x="842229" y="1970744"/>
            <a:ext cx="2291400" cy="51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Cabin"/>
              <a:buNone/>
              <a:defRPr sz="1400"/>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p:txBody>
      </p:sp>
      <p:sp>
        <p:nvSpPr>
          <p:cNvPr id="489" name="Google Shape;489;p27"/>
          <p:cNvSpPr txBox="1"/>
          <p:nvPr>
            <p:ph idx="2" type="title"/>
          </p:nvPr>
        </p:nvSpPr>
        <p:spPr>
          <a:xfrm>
            <a:off x="2698150" y="3131281"/>
            <a:ext cx="1317000" cy="45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Font typeface="Montserrat"/>
              <a:buNone/>
              <a:defRPr sz="1400">
                <a:solidFill>
                  <a:schemeClr val="dk1"/>
                </a:solidFill>
              </a:defRPr>
            </a:lvl1pPr>
            <a:lvl2pPr lvl="1"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9pPr>
          </a:lstStyle>
          <a:p/>
        </p:txBody>
      </p:sp>
      <p:sp>
        <p:nvSpPr>
          <p:cNvPr id="490" name="Google Shape;490;p27"/>
          <p:cNvSpPr txBox="1"/>
          <p:nvPr>
            <p:ph idx="3" type="subTitle"/>
          </p:nvPr>
        </p:nvSpPr>
        <p:spPr>
          <a:xfrm>
            <a:off x="2210925" y="3582475"/>
            <a:ext cx="2291400" cy="5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Cabin"/>
              <a:buNone/>
              <a:defRPr sz="1400"/>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p:txBody>
      </p:sp>
      <p:sp>
        <p:nvSpPr>
          <p:cNvPr id="491" name="Google Shape;491;p27"/>
          <p:cNvSpPr txBox="1"/>
          <p:nvPr>
            <p:ph idx="4" type="title"/>
          </p:nvPr>
        </p:nvSpPr>
        <p:spPr>
          <a:xfrm>
            <a:off x="6010425" y="1458275"/>
            <a:ext cx="2291400" cy="51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000"/>
              <a:buFont typeface="Montserrat"/>
              <a:buNone/>
              <a:defRPr sz="1400">
                <a:solidFill>
                  <a:schemeClr val="dk1"/>
                </a:solidFill>
              </a:defRPr>
            </a:lvl1pPr>
            <a:lvl2pPr lvl="1"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9pPr>
          </a:lstStyle>
          <a:p/>
        </p:txBody>
      </p:sp>
      <p:sp>
        <p:nvSpPr>
          <p:cNvPr id="492" name="Google Shape;492;p27"/>
          <p:cNvSpPr txBox="1"/>
          <p:nvPr>
            <p:ph idx="5" type="subTitle"/>
          </p:nvPr>
        </p:nvSpPr>
        <p:spPr>
          <a:xfrm>
            <a:off x="6010425" y="1970374"/>
            <a:ext cx="2291400" cy="51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Cabin"/>
              <a:buNone/>
              <a:defRPr sz="1400"/>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p:txBody>
      </p:sp>
      <p:sp>
        <p:nvSpPr>
          <p:cNvPr id="493" name="Google Shape;493;p27"/>
          <p:cNvSpPr txBox="1"/>
          <p:nvPr>
            <p:ph idx="6" type="title"/>
          </p:nvPr>
        </p:nvSpPr>
        <p:spPr>
          <a:xfrm>
            <a:off x="5128954" y="3130821"/>
            <a:ext cx="1317000" cy="45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Font typeface="Montserrat"/>
              <a:buNone/>
              <a:defRPr sz="1400">
                <a:solidFill>
                  <a:schemeClr val="dk1"/>
                </a:solidFill>
              </a:defRPr>
            </a:lvl1pPr>
            <a:lvl2pPr lvl="1"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9pPr>
          </a:lstStyle>
          <a:p/>
        </p:txBody>
      </p:sp>
      <p:sp>
        <p:nvSpPr>
          <p:cNvPr id="494" name="Google Shape;494;p27"/>
          <p:cNvSpPr txBox="1"/>
          <p:nvPr>
            <p:ph idx="7" type="subTitle"/>
          </p:nvPr>
        </p:nvSpPr>
        <p:spPr>
          <a:xfrm>
            <a:off x="4641750" y="3582129"/>
            <a:ext cx="2291400" cy="5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Cabin"/>
              <a:buNone/>
              <a:defRPr sz="1400"/>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p:txBody>
      </p:sp>
      <p:sp>
        <p:nvSpPr>
          <p:cNvPr id="495" name="Google Shape;495;p27"/>
          <p:cNvSpPr txBox="1"/>
          <p:nvPr>
            <p:ph idx="8" type="title"/>
          </p:nvPr>
        </p:nvSpPr>
        <p:spPr>
          <a:xfrm>
            <a:off x="3426312" y="1458275"/>
            <a:ext cx="2291400" cy="51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000"/>
              <a:buFont typeface="Montserrat"/>
              <a:buNone/>
              <a:defRPr sz="1400">
                <a:solidFill>
                  <a:schemeClr val="dk1"/>
                </a:solidFill>
              </a:defRPr>
            </a:lvl1pPr>
            <a:lvl2pPr lvl="1"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b="1" sz="2000">
                <a:solidFill>
                  <a:schemeClr val="dk1"/>
                </a:solidFill>
                <a:latin typeface="Montserrat"/>
                <a:ea typeface="Montserrat"/>
                <a:cs typeface="Montserrat"/>
                <a:sym typeface="Montserrat"/>
              </a:defRPr>
            </a:lvl9pPr>
          </a:lstStyle>
          <a:p/>
        </p:txBody>
      </p:sp>
      <p:sp>
        <p:nvSpPr>
          <p:cNvPr id="496" name="Google Shape;496;p27"/>
          <p:cNvSpPr txBox="1"/>
          <p:nvPr>
            <p:ph idx="9" type="subTitle"/>
          </p:nvPr>
        </p:nvSpPr>
        <p:spPr>
          <a:xfrm>
            <a:off x="3426326" y="1970374"/>
            <a:ext cx="2291400" cy="51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Cabin"/>
              <a:buNone/>
              <a:defRPr sz="1400"/>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p:txBody>
      </p:sp>
      <p:sp>
        <p:nvSpPr>
          <p:cNvPr id="497" name="Google Shape;497;p27"/>
          <p:cNvSpPr txBox="1"/>
          <p:nvPr>
            <p:ph idx="13" type="title"/>
          </p:nvPr>
        </p:nvSpPr>
        <p:spPr>
          <a:xfrm>
            <a:off x="876725" y="540000"/>
            <a:ext cx="73908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1_1_2_1_2_1">
    <p:spTree>
      <p:nvGrpSpPr>
        <p:cNvPr id="498" name="Shape 498"/>
        <p:cNvGrpSpPr/>
        <p:nvPr/>
      </p:nvGrpSpPr>
      <p:grpSpPr>
        <a:xfrm>
          <a:off x="0" y="0"/>
          <a:ext cx="0" cy="0"/>
          <a:chOff x="0" y="0"/>
          <a:chExt cx="0" cy="0"/>
        </a:xfrm>
      </p:grpSpPr>
      <p:pic>
        <p:nvPicPr>
          <p:cNvPr id="499" name="Google Shape;499;p2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500" name="Google Shape;500;p28"/>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28"/>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502" name="Google Shape;502;p28"/>
          <p:cNvCxnSpPr>
            <a:endCxn id="503"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504" name="Google Shape;504;p28"/>
          <p:cNvCxnSpPr>
            <a:stCxn id="505" idx="2"/>
            <a:endCxn id="503"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506" name="Google Shape;506;p28"/>
          <p:cNvCxnSpPr>
            <a:endCxn id="507"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508" name="Google Shape;508;p28"/>
          <p:cNvCxnSpPr>
            <a:stCxn id="509" idx="2"/>
            <a:endCxn id="507"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510" name="Google Shape;510;p28"/>
          <p:cNvCxnSpPr>
            <a:stCxn id="509" idx="2"/>
            <a:endCxn id="505"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511" name="Google Shape;511;p28"/>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txBox="1"/>
          <p:nvPr>
            <p:ph type="title"/>
          </p:nvPr>
        </p:nvSpPr>
        <p:spPr>
          <a:xfrm>
            <a:off x="876600" y="540000"/>
            <a:ext cx="73908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4" name="Google Shape;514;p28"/>
          <p:cNvSpPr txBox="1"/>
          <p:nvPr>
            <p:ph idx="2" type="title"/>
          </p:nvPr>
        </p:nvSpPr>
        <p:spPr>
          <a:xfrm>
            <a:off x="1173344" y="1436900"/>
            <a:ext cx="2434200" cy="4158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800"/>
              <a:buNone/>
              <a:defRPr b="1" sz="1800"/>
            </a:lvl2pPr>
            <a:lvl3pPr lvl="2" rtl="0">
              <a:lnSpc>
                <a:spcPct val="100000"/>
              </a:lnSpc>
              <a:spcBef>
                <a:spcPts val="0"/>
              </a:spcBef>
              <a:spcAft>
                <a:spcPts val="0"/>
              </a:spcAft>
              <a:buSzPts val="1800"/>
              <a:buNone/>
              <a:defRPr b="1" sz="1800"/>
            </a:lvl3pPr>
            <a:lvl4pPr lvl="3" rtl="0">
              <a:lnSpc>
                <a:spcPct val="100000"/>
              </a:lnSpc>
              <a:spcBef>
                <a:spcPts val="0"/>
              </a:spcBef>
              <a:spcAft>
                <a:spcPts val="0"/>
              </a:spcAft>
              <a:buSzPts val="1800"/>
              <a:buNone/>
              <a:defRPr b="1" sz="1800"/>
            </a:lvl4pPr>
            <a:lvl5pPr lvl="4" rtl="0">
              <a:lnSpc>
                <a:spcPct val="100000"/>
              </a:lnSpc>
              <a:spcBef>
                <a:spcPts val="0"/>
              </a:spcBef>
              <a:spcAft>
                <a:spcPts val="0"/>
              </a:spcAft>
              <a:buSzPts val="1800"/>
              <a:buNone/>
              <a:defRPr b="1" sz="1800"/>
            </a:lvl5pPr>
            <a:lvl6pPr lvl="5" rtl="0">
              <a:lnSpc>
                <a:spcPct val="100000"/>
              </a:lnSpc>
              <a:spcBef>
                <a:spcPts val="0"/>
              </a:spcBef>
              <a:spcAft>
                <a:spcPts val="0"/>
              </a:spcAft>
              <a:buSzPts val="1800"/>
              <a:buNone/>
              <a:defRPr b="1" sz="1800"/>
            </a:lvl6pPr>
            <a:lvl7pPr lvl="6" rtl="0">
              <a:lnSpc>
                <a:spcPct val="100000"/>
              </a:lnSpc>
              <a:spcBef>
                <a:spcPts val="0"/>
              </a:spcBef>
              <a:spcAft>
                <a:spcPts val="0"/>
              </a:spcAft>
              <a:buSzPts val="1800"/>
              <a:buNone/>
              <a:defRPr b="1" sz="1800"/>
            </a:lvl7pPr>
            <a:lvl8pPr lvl="7" rtl="0">
              <a:lnSpc>
                <a:spcPct val="100000"/>
              </a:lnSpc>
              <a:spcBef>
                <a:spcPts val="0"/>
              </a:spcBef>
              <a:spcAft>
                <a:spcPts val="0"/>
              </a:spcAft>
              <a:buSzPts val="1800"/>
              <a:buNone/>
              <a:defRPr b="1" sz="1800"/>
            </a:lvl8pPr>
            <a:lvl9pPr lvl="8" rtl="0">
              <a:lnSpc>
                <a:spcPct val="100000"/>
              </a:lnSpc>
              <a:spcBef>
                <a:spcPts val="0"/>
              </a:spcBef>
              <a:spcAft>
                <a:spcPts val="0"/>
              </a:spcAft>
              <a:buSzPts val="1800"/>
              <a:buNone/>
              <a:defRPr b="1" sz="1800"/>
            </a:lvl9pPr>
          </a:lstStyle>
          <a:p/>
        </p:txBody>
      </p:sp>
      <p:sp>
        <p:nvSpPr>
          <p:cNvPr id="515" name="Google Shape;515;p28"/>
          <p:cNvSpPr txBox="1"/>
          <p:nvPr>
            <p:ph idx="3" type="title"/>
          </p:nvPr>
        </p:nvSpPr>
        <p:spPr>
          <a:xfrm>
            <a:off x="1645344" y="1981900"/>
            <a:ext cx="2434200" cy="4158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800"/>
              <a:buNone/>
              <a:defRPr b="1" sz="1800"/>
            </a:lvl2pPr>
            <a:lvl3pPr lvl="2" rtl="0">
              <a:lnSpc>
                <a:spcPct val="100000"/>
              </a:lnSpc>
              <a:spcBef>
                <a:spcPts val="0"/>
              </a:spcBef>
              <a:spcAft>
                <a:spcPts val="0"/>
              </a:spcAft>
              <a:buSzPts val="1800"/>
              <a:buNone/>
              <a:defRPr b="1" sz="1800"/>
            </a:lvl3pPr>
            <a:lvl4pPr lvl="3" rtl="0">
              <a:lnSpc>
                <a:spcPct val="100000"/>
              </a:lnSpc>
              <a:spcBef>
                <a:spcPts val="0"/>
              </a:spcBef>
              <a:spcAft>
                <a:spcPts val="0"/>
              </a:spcAft>
              <a:buSzPts val="1800"/>
              <a:buNone/>
              <a:defRPr b="1" sz="1800"/>
            </a:lvl4pPr>
            <a:lvl5pPr lvl="4" rtl="0">
              <a:lnSpc>
                <a:spcPct val="100000"/>
              </a:lnSpc>
              <a:spcBef>
                <a:spcPts val="0"/>
              </a:spcBef>
              <a:spcAft>
                <a:spcPts val="0"/>
              </a:spcAft>
              <a:buSzPts val="1800"/>
              <a:buNone/>
              <a:defRPr b="1" sz="1800"/>
            </a:lvl5pPr>
            <a:lvl6pPr lvl="5" rtl="0">
              <a:lnSpc>
                <a:spcPct val="100000"/>
              </a:lnSpc>
              <a:spcBef>
                <a:spcPts val="0"/>
              </a:spcBef>
              <a:spcAft>
                <a:spcPts val="0"/>
              </a:spcAft>
              <a:buSzPts val="1800"/>
              <a:buNone/>
              <a:defRPr b="1" sz="1800"/>
            </a:lvl6pPr>
            <a:lvl7pPr lvl="6" rtl="0">
              <a:lnSpc>
                <a:spcPct val="100000"/>
              </a:lnSpc>
              <a:spcBef>
                <a:spcPts val="0"/>
              </a:spcBef>
              <a:spcAft>
                <a:spcPts val="0"/>
              </a:spcAft>
              <a:buSzPts val="1800"/>
              <a:buNone/>
              <a:defRPr b="1" sz="1800"/>
            </a:lvl7pPr>
            <a:lvl8pPr lvl="7" rtl="0">
              <a:lnSpc>
                <a:spcPct val="100000"/>
              </a:lnSpc>
              <a:spcBef>
                <a:spcPts val="0"/>
              </a:spcBef>
              <a:spcAft>
                <a:spcPts val="0"/>
              </a:spcAft>
              <a:buSzPts val="1800"/>
              <a:buNone/>
              <a:defRPr b="1" sz="1800"/>
            </a:lvl8pPr>
            <a:lvl9pPr lvl="8" rtl="0">
              <a:lnSpc>
                <a:spcPct val="100000"/>
              </a:lnSpc>
              <a:spcBef>
                <a:spcPts val="0"/>
              </a:spcBef>
              <a:spcAft>
                <a:spcPts val="0"/>
              </a:spcAft>
              <a:buSzPts val="1800"/>
              <a:buNone/>
              <a:defRPr b="1" sz="1800"/>
            </a:lvl9pPr>
          </a:lstStyle>
          <a:p/>
        </p:txBody>
      </p:sp>
      <p:sp>
        <p:nvSpPr>
          <p:cNvPr id="516" name="Google Shape;516;p28"/>
          <p:cNvSpPr txBox="1"/>
          <p:nvPr>
            <p:ph idx="4" type="title"/>
          </p:nvPr>
        </p:nvSpPr>
        <p:spPr>
          <a:xfrm>
            <a:off x="2098269" y="2526900"/>
            <a:ext cx="2434200" cy="4158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800"/>
              <a:buNone/>
              <a:defRPr b="1" sz="1800"/>
            </a:lvl2pPr>
            <a:lvl3pPr lvl="2" rtl="0">
              <a:lnSpc>
                <a:spcPct val="100000"/>
              </a:lnSpc>
              <a:spcBef>
                <a:spcPts val="0"/>
              </a:spcBef>
              <a:spcAft>
                <a:spcPts val="0"/>
              </a:spcAft>
              <a:buSzPts val="1800"/>
              <a:buNone/>
              <a:defRPr b="1" sz="1800"/>
            </a:lvl3pPr>
            <a:lvl4pPr lvl="3" rtl="0">
              <a:lnSpc>
                <a:spcPct val="100000"/>
              </a:lnSpc>
              <a:spcBef>
                <a:spcPts val="0"/>
              </a:spcBef>
              <a:spcAft>
                <a:spcPts val="0"/>
              </a:spcAft>
              <a:buSzPts val="1800"/>
              <a:buNone/>
              <a:defRPr b="1" sz="1800"/>
            </a:lvl4pPr>
            <a:lvl5pPr lvl="4" rtl="0">
              <a:lnSpc>
                <a:spcPct val="100000"/>
              </a:lnSpc>
              <a:spcBef>
                <a:spcPts val="0"/>
              </a:spcBef>
              <a:spcAft>
                <a:spcPts val="0"/>
              </a:spcAft>
              <a:buSzPts val="1800"/>
              <a:buNone/>
              <a:defRPr b="1" sz="1800"/>
            </a:lvl5pPr>
            <a:lvl6pPr lvl="5" rtl="0">
              <a:lnSpc>
                <a:spcPct val="100000"/>
              </a:lnSpc>
              <a:spcBef>
                <a:spcPts val="0"/>
              </a:spcBef>
              <a:spcAft>
                <a:spcPts val="0"/>
              </a:spcAft>
              <a:buSzPts val="1800"/>
              <a:buNone/>
              <a:defRPr b="1" sz="1800"/>
            </a:lvl6pPr>
            <a:lvl7pPr lvl="6" rtl="0">
              <a:lnSpc>
                <a:spcPct val="100000"/>
              </a:lnSpc>
              <a:spcBef>
                <a:spcPts val="0"/>
              </a:spcBef>
              <a:spcAft>
                <a:spcPts val="0"/>
              </a:spcAft>
              <a:buSzPts val="1800"/>
              <a:buNone/>
              <a:defRPr b="1" sz="1800"/>
            </a:lvl7pPr>
            <a:lvl8pPr lvl="7" rtl="0">
              <a:lnSpc>
                <a:spcPct val="100000"/>
              </a:lnSpc>
              <a:spcBef>
                <a:spcPts val="0"/>
              </a:spcBef>
              <a:spcAft>
                <a:spcPts val="0"/>
              </a:spcAft>
              <a:buSzPts val="1800"/>
              <a:buNone/>
              <a:defRPr b="1" sz="1800"/>
            </a:lvl8pPr>
            <a:lvl9pPr lvl="8" rtl="0">
              <a:lnSpc>
                <a:spcPct val="100000"/>
              </a:lnSpc>
              <a:spcBef>
                <a:spcPts val="0"/>
              </a:spcBef>
              <a:spcAft>
                <a:spcPts val="0"/>
              </a:spcAft>
              <a:buSzPts val="1800"/>
              <a:buNone/>
              <a:defRPr b="1" sz="1800"/>
            </a:lvl9pPr>
          </a:lstStyle>
          <a:p/>
        </p:txBody>
      </p:sp>
      <p:sp>
        <p:nvSpPr>
          <p:cNvPr id="517" name="Google Shape;517;p28"/>
          <p:cNvSpPr txBox="1"/>
          <p:nvPr>
            <p:ph idx="5" type="title"/>
          </p:nvPr>
        </p:nvSpPr>
        <p:spPr>
          <a:xfrm>
            <a:off x="2551193" y="3071900"/>
            <a:ext cx="2434200" cy="4158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800"/>
              <a:buNone/>
              <a:defRPr b="1" sz="1800"/>
            </a:lvl2pPr>
            <a:lvl3pPr lvl="2" rtl="0">
              <a:lnSpc>
                <a:spcPct val="100000"/>
              </a:lnSpc>
              <a:spcBef>
                <a:spcPts val="0"/>
              </a:spcBef>
              <a:spcAft>
                <a:spcPts val="0"/>
              </a:spcAft>
              <a:buSzPts val="1800"/>
              <a:buNone/>
              <a:defRPr b="1" sz="1800"/>
            </a:lvl3pPr>
            <a:lvl4pPr lvl="3" rtl="0">
              <a:lnSpc>
                <a:spcPct val="100000"/>
              </a:lnSpc>
              <a:spcBef>
                <a:spcPts val="0"/>
              </a:spcBef>
              <a:spcAft>
                <a:spcPts val="0"/>
              </a:spcAft>
              <a:buSzPts val="1800"/>
              <a:buNone/>
              <a:defRPr b="1" sz="1800"/>
            </a:lvl4pPr>
            <a:lvl5pPr lvl="4" rtl="0">
              <a:lnSpc>
                <a:spcPct val="100000"/>
              </a:lnSpc>
              <a:spcBef>
                <a:spcPts val="0"/>
              </a:spcBef>
              <a:spcAft>
                <a:spcPts val="0"/>
              </a:spcAft>
              <a:buSzPts val="1800"/>
              <a:buNone/>
              <a:defRPr b="1" sz="1800"/>
            </a:lvl5pPr>
            <a:lvl6pPr lvl="5" rtl="0">
              <a:lnSpc>
                <a:spcPct val="100000"/>
              </a:lnSpc>
              <a:spcBef>
                <a:spcPts val="0"/>
              </a:spcBef>
              <a:spcAft>
                <a:spcPts val="0"/>
              </a:spcAft>
              <a:buSzPts val="1800"/>
              <a:buNone/>
              <a:defRPr b="1" sz="1800"/>
            </a:lvl6pPr>
            <a:lvl7pPr lvl="6" rtl="0">
              <a:lnSpc>
                <a:spcPct val="100000"/>
              </a:lnSpc>
              <a:spcBef>
                <a:spcPts val="0"/>
              </a:spcBef>
              <a:spcAft>
                <a:spcPts val="0"/>
              </a:spcAft>
              <a:buSzPts val="1800"/>
              <a:buNone/>
              <a:defRPr b="1" sz="1800"/>
            </a:lvl7pPr>
            <a:lvl8pPr lvl="7" rtl="0">
              <a:lnSpc>
                <a:spcPct val="100000"/>
              </a:lnSpc>
              <a:spcBef>
                <a:spcPts val="0"/>
              </a:spcBef>
              <a:spcAft>
                <a:spcPts val="0"/>
              </a:spcAft>
              <a:buSzPts val="1800"/>
              <a:buNone/>
              <a:defRPr b="1" sz="1800"/>
            </a:lvl8pPr>
            <a:lvl9pPr lvl="8" rtl="0">
              <a:lnSpc>
                <a:spcPct val="100000"/>
              </a:lnSpc>
              <a:spcBef>
                <a:spcPts val="0"/>
              </a:spcBef>
              <a:spcAft>
                <a:spcPts val="0"/>
              </a:spcAft>
              <a:buSzPts val="1800"/>
              <a:buNone/>
              <a:defRPr b="1" sz="1800"/>
            </a:lvl9pPr>
          </a:lstStyle>
          <a:p/>
        </p:txBody>
      </p:sp>
      <p:sp>
        <p:nvSpPr>
          <p:cNvPr id="518" name="Google Shape;518;p28"/>
          <p:cNvSpPr txBox="1"/>
          <p:nvPr>
            <p:ph idx="6" type="title"/>
          </p:nvPr>
        </p:nvSpPr>
        <p:spPr>
          <a:xfrm>
            <a:off x="3004118" y="3616900"/>
            <a:ext cx="2434200" cy="4158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800"/>
              <a:buNone/>
              <a:defRPr b="1" sz="1800"/>
            </a:lvl2pPr>
            <a:lvl3pPr lvl="2" rtl="0">
              <a:lnSpc>
                <a:spcPct val="100000"/>
              </a:lnSpc>
              <a:spcBef>
                <a:spcPts val="0"/>
              </a:spcBef>
              <a:spcAft>
                <a:spcPts val="0"/>
              </a:spcAft>
              <a:buSzPts val="1800"/>
              <a:buNone/>
              <a:defRPr b="1" sz="1800"/>
            </a:lvl3pPr>
            <a:lvl4pPr lvl="3" rtl="0">
              <a:lnSpc>
                <a:spcPct val="100000"/>
              </a:lnSpc>
              <a:spcBef>
                <a:spcPts val="0"/>
              </a:spcBef>
              <a:spcAft>
                <a:spcPts val="0"/>
              </a:spcAft>
              <a:buSzPts val="1800"/>
              <a:buNone/>
              <a:defRPr b="1" sz="1800"/>
            </a:lvl4pPr>
            <a:lvl5pPr lvl="4" rtl="0">
              <a:lnSpc>
                <a:spcPct val="100000"/>
              </a:lnSpc>
              <a:spcBef>
                <a:spcPts val="0"/>
              </a:spcBef>
              <a:spcAft>
                <a:spcPts val="0"/>
              </a:spcAft>
              <a:buSzPts val="1800"/>
              <a:buNone/>
              <a:defRPr b="1" sz="1800"/>
            </a:lvl5pPr>
            <a:lvl6pPr lvl="5" rtl="0">
              <a:lnSpc>
                <a:spcPct val="100000"/>
              </a:lnSpc>
              <a:spcBef>
                <a:spcPts val="0"/>
              </a:spcBef>
              <a:spcAft>
                <a:spcPts val="0"/>
              </a:spcAft>
              <a:buSzPts val="1800"/>
              <a:buNone/>
              <a:defRPr b="1" sz="1800"/>
            </a:lvl6pPr>
            <a:lvl7pPr lvl="6" rtl="0">
              <a:lnSpc>
                <a:spcPct val="100000"/>
              </a:lnSpc>
              <a:spcBef>
                <a:spcPts val="0"/>
              </a:spcBef>
              <a:spcAft>
                <a:spcPts val="0"/>
              </a:spcAft>
              <a:buSzPts val="1800"/>
              <a:buNone/>
              <a:defRPr b="1" sz="1800"/>
            </a:lvl7pPr>
            <a:lvl8pPr lvl="7" rtl="0">
              <a:lnSpc>
                <a:spcPct val="100000"/>
              </a:lnSpc>
              <a:spcBef>
                <a:spcPts val="0"/>
              </a:spcBef>
              <a:spcAft>
                <a:spcPts val="0"/>
              </a:spcAft>
              <a:buSzPts val="1800"/>
              <a:buNone/>
              <a:defRPr b="1" sz="1800"/>
            </a:lvl8pPr>
            <a:lvl9pPr lvl="8" rtl="0">
              <a:lnSpc>
                <a:spcPct val="100000"/>
              </a:lnSpc>
              <a:spcBef>
                <a:spcPts val="0"/>
              </a:spcBef>
              <a:spcAft>
                <a:spcPts val="0"/>
              </a:spcAft>
              <a:buSzPts val="1800"/>
              <a:buNone/>
              <a:defRPr b="1" sz="1800"/>
            </a:lvl9pPr>
          </a:lstStyle>
          <a:p/>
        </p:txBody>
      </p:sp>
      <p:sp>
        <p:nvSpPr>
          <p:cNvPr id="519" name="Google Shape;519;p28"/>
          <p:cNvSpPr txBox="1"/>
          <p:nvPr>
            <p:ph idx="1" type="subTitle"/>
          </p:nvPr>
        </p:nvSpPr>
        <p:spPr>
          <a:xfrm>
            <a:off x="3760025" y="1436900"/>
            <a:ext cx="2618100" cy="41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0" name="Google Shape;520;p28"/>
          <p:cNvSpPr txBox="1"/>
          <p:nvPr>
            <p:ph idx="7" type="subTitle"/>
          </p:nvPr>
        </p:nvSpPr>
        <p:spPr>
          <a:xfrm>
            <a:off x="4231950" y="1981900"/>
            <a:ext cx="2618100" cy="41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1" name="Google Shape;521;p28"/>
          <p:cNvSpPr txBox="1"/>
          <p:nvPr>
            <p:ph idx="8" type="subTitle"/>
          </p:nvPr>
        </p:nvSpPr>
        <p:spPr>
          <a:xfrm>
            <a:off x="4684875" y="2526900"/>
            <a:ext cx="2618100" cy="41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2" name="Google Shape;522;p28"/>
          <p:cNvSpPr txBox="1"/>
          <p:nvPr>
            <p:ph idx="9" type="subTitle"/>
          </p:nvPr>
        </p:nvSpPr>
        <p:spPr>
          <a:xfrm>
            <a:off x="5137775" y="3071900"/>
            <a:ext cx="2618100" cy="41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3" name="Google Shape;523;p28"/>
          <p:cNvSpPr txBox="1"/>
          <p:nvPr>
            <p:ph idx="13" type="subTitle"/>
          </p:nvPr>
        </p:nvSpPr>
        <p:spPr>
          <a:xfrm>
            <a:off x="5590700" y="3616900"/>
            <a:ext cx="2618100" cy="41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2_1_1">
    <p:spTree>
      <p:nvGrpSpPr>
        <p:cNvPr id="524" name="Shape 524"/>
        <p:cNvGrpSpPr/>
        <p:nvPr/>
      </p:nvGrpSpPr>
      <p:grpSpPr>
        <a:xfrm>
          <a:off x="0" y="0"/>
          <a:ext cx="0" cy="0"/>
          <a:chOff x="0" y="0"/>
          <a:chExt cx="0" cy="0"/>
        </a:xfrm>
      </p:grpSpPr>
      <p:pic>
        <p:nvPicPr>
          <p:cNvPr id="525" name="Google Shape;525;p2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526" name="Google Shape;526;p29"/>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 name="Google Shape;527;p29"/>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528" name="Google Shape;528;p29"/>
          <p:cNvCxnSpPr>
            <a:endCxn id="529"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530" name="Google Shape;530;p29"/>
          <p:cNvCxnSpPr>
            <a:stCxn id="531" idx="2"/>
            <a:endCxn id="529"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532" name="Google Shape;532;p29"/>
          <p:cNvCxnSpPr>
            <a:endCxn id="533"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534" name="Google Shape;534;p29"/>
          <p:cNvCxnSpPr>
            <a:stCxn id="535" idx="2"/>
            <a:endCxn id="533"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536" name="Google Shape;536;p29"/>
          <p:cNvCxnSpPr>
            <a:stCxn id="535" idx="2"/>
            <a:endCxn id="531"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537" name="Google Shape;537;p29"/>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txBox="1"/>
          <p:nvPr>
            <p:ph type="title"/>
          </p:nvPr>
        </p:nvSpPr>
        <p:spPr>
          <a:xfrm>
            <a:off x="1743900" y="540000"/>
            <a:ext cx="56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0" name="Google Shape;540;p29"/>
          <p:cNvSpPr txBox="1"/>
          <p:nvPr>
            <p:ph idx="2" type="title"/>
          </p:nvPr>
        </p:nvSpPr>
        <p:spPr>
          <a:xfrm>
            <a:off x="1257432" y="1860232"/>
            <a:ext cx="2127000" cy="34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sz="1800"/>
            </a:lvl1pPr>
            <a:lvl2pPr lvl="1" rtl="0" algn="ctr">
              <a:spcBef>
                <a:spcPts val="0"/>
              </a:spcBef>
              <a:spcAft>
                <a:spcPts val="0"/>
              </a:spcAft>
              <a:buClr>
                <a:schemeClr val="accent1"/>
              </a:buClr>
              <a:buSzPts val="2000"/>
              <a:buNone/>
              <a:defRPr sz="2000">
                <a:solidFill>
                  <a:schemeClr val="accent1"/>
                </a:solidFill>
              </a:defRPr>
            </a:lvl2pPr>
            <a:lvl3pPr lvl="2" rtl="0" algn="ctr">
              <a:spcBef>
                <a:spcPts val="0"/>
              </a:spcBef>
              <a:spcAft>
                <a:spcPts val="0"/>
              </a:spcAft>
              <a:buClr>
                <a:schemeClr val="accent1"/>
              </a:buClr>
              <a:buSzPts val="2000"/>
              <a:buNone/>
              <a:defRPr sz="2000">
                <a:solidFill>
                  <a:schemeClr val="accent1"/>
                </a:solidFill>
              </a:defRPr>
            </a:lvl3pPr>
            <a:lvl4pPr lvl="3" rtl="0" algn="ctr">
              <a:spcBef>
                <a:spcPts val="0"/>
              </a:spcBef>
              <a:spcAft>
                <a:spcPts val="0"/>
              </a:spcAft>
              <a:buClr>
                <a:schemeClr val="accent1"/>
              </a:buClr>
              <a:buSzPts val="2000"/>
              <a:buNone/>
              <a:defRPr sz="2000">
                <a:solidFill>
                  <a:schemeClr val="accent1"/>
                </a:solidFill>
              </a:defRPr>
            </a:lvl4pPr>
            <a:lvl5pPr lvl="4" rtl="0" algn="ctr">
              <a:spcBef>
                <a:spcPts val="0"/>
              </a:spcBef>
              <a:spcAft>
                <a:spcPts val="0"/>
              </a:spcAft>
              <a:buClr>
                <a:schemeClr val="accent1"/>
              </a:buClr>
              <a:buSzPts val="2000"/>
              <a:buNone/>
              <a:defRPr sz="2000">
                <a:solidFill>
                  <a:schemeClr val="accent1"/>
                </a:solidFill>
              </a:defRPr>
            </a:lvl5pPr>
            <a:lvl6pPr lvl="5" rtl="0" algn="ctr">
              <a:spcBef>
                <a:spcPts val="0"/>
              </a:spcBef>
              <a:spcAft>
                <a:spcPts val="0"/>
              </a:spcAft>
              <a:buClr>
                <a:schemeClr val="accent1"/>
              </a:buClr>
              <a:buSzPts val="2000"/>
              <a:buNone/>
              <a:defRPr sz="2000">
                <a:solidFill>
                  <a:schemeClr val="accent1"/>
                </a:solidFill>
              </a:defRPr>
            </a:lvl6pPr>
            <a:lvl7pPr lvl="6" rtl="0" algn="ctr">
              <a:spcBef>
                <a:spcPts val="0"/>
              </a:spcBef>
              <a:spcAft>
                <a:spcPts val="0"/>
              </a:spcAft>
              <a:buClr>
                <a:schemeClr val="accent1"/>
              </a:buClr>
              <a:buSzPts val="2000"/>
              <a:buNone/>
              <a:defRPr sz="2000">
                <a:solidFill>
                  <a:schemeClr val="accent1"/>
                </a:solidFill>
              </a:defRPr>
            </a:lvl7pPr>
            <a:lvl8pPr lvl="7" rtl="0" algn="ctr">
              <a:spcBef>
                <a:spcPts val="0"/>
              </a:spcBef>
              <a:spcAft>
                <a:spcPts val="0"/>
              </a:spcAft>
              <a:buClr>
                <a:schemeClr val="accent1"/>
              </a:buClr>
              <a:buSzPts val="2000"/>
              <a:buNone/>
              <a:defRPr sz="2000">
                <a:solidFill>
                  <a:schemeClr val="accent1"/>
                </a:solidFill>
              </a:defRPr>
            </a:lvl8pPr>
            <a:lvl9pPr lvl="8" rtl="0" algn="ctr">
              <a:spcBef>
                <a:spcPts val="0"/>
              </a:spcBef>
              <a:spcAft>
                <a:spcPts val="0"/>
              </a:spcAft>
              <a:buClr>
                <a:schemeClr val="accent1"/>
              </a:buClr>
              <a:buSzPts val="2000"/>
              <a:buNone/>
              <a:defRPr sz="2000">
                <a:solidFill>
                  <a:schemeClr val="accent1"/>
                </a:solidFill>
              </a:defRPr>
            </a:lvl9pPr>
          </a:lstStyle>
          <a:p/>
        </p:txBody>
      </p:sp>
      <p:sp>
        <p:nvSpPr>
          <p:cNvPr id="541" name="Google Shape;541;p29"/>
          <p:cNvSpPr txBox="1"/>
          <p:nvPr>
            <p:ph idx="1" type="subTitle"/>
          </p:nvPr>
        </p:nvSpPr>
        <p:spPr>
          <a:xfrm>
            <a:off x="1257432" y="2201828"/>
            <a:ext cx="2127000" cy="416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Darker Grotesque Medium"/>
              <a:buNone/>
              <a:defRPr sz="1400"/>
            </a:lvl1pPr>
            <a:lvl2pPr lvl="1"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542" name="Google Shape;542;p29"/>
          <p:cNvSpPr txBox="1"/>
          <p:nvPr>
            <p:ph idx="3" type="title"/>
          </p:nvPr>
        </p:nvSpPr>
        <p:spPr>
          <a:xfrm>
            <a:off x="1257432" y="3408790"/>
            <a:ext cx="2127000" cy="34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sz="1800"/>
            </a:lvl1pPr>
            <a:lvl2pPr lvl="1" rtl="0" algn="ctr">
              <a:spcBef>
                <a:spcPts val="0"/>
              </a:spcBef>
              <a:spcAft>
                <a:spcPts val="0"/>
              </a:spcAft>
              <a:buClr>
                <a:schemeClr val="accent1"/>
              </a:buClr>
              <a:buSzPts val="2000"/>
              <a:buNone/>
              <a:defRPr sz="2000">
                <a:solidFill>
                  <a:schemeClr val="accent1"/>
                </a:solidFill>
              </a:defRPr>
            </a:lvl2pPr>
            <a:lvl3pPr lvl="2" rtl="0" algn="ctr">
              <a:spcBef>
                <a:spcPts val="0"/>
              </a:spcBef>
              <a:spcAft>
                <a:spcPts val="0"/>
              </a:spcAft>
              <a:buClr>
                <a:schemeClr val="accent1"/>
              </a:buClr>
              <a:buSzPts val="2000"/>
              <a:buNone/>
              <a:defRPr sz="2000">
                <a:solidFill>
                  <a:schemeClr val="accent1"/>
                </a:solidFill>
              </a:defRPr>
            </a:lvl3pPr>
            <a:lvl4pPr lvl="3" rtl="0" algn="ctr">
              <a:spcBef>
                <a:spcPts val="0"/>
              </a:spcBef>
              <a:spcAft>
                <a:spcPts val="0"/>
              </a:spcAft>
              <a:buClr>
                <a:schemeClr val="accent1"/>
              </a:buClr>
              <a:buSzPts val="2000"/>
              <a:buNone/>
              <a:defRPr sz="2000">
                <a:solidFill>
                  <a:schemeClr val="accent1"/>
                </a:solidFill>
              </a:defRPr>
            </a:lvl4pPr>
            <a:lvl5pPr lvl="4" rtl="0" algn="ctr">
              <a:spcBef>
                <a:spcPts val="0"/>
              </a:spcBef>
              <a:spcAft>
                <a:spcPts val="0"/>
              </a:spcAft>
              <a:buClr>
                <a:schemeClr val="accent1"/>
              </a:buClr>
              <a:buSzPts val="2000"/>
              <a:buNone/>
              <a:defRPr sz="2000">
                <a:solidFill>
                  <a:schemeClr val="accent1"/>
                </a:solidFill>
              </a:defRPr>
            </a:lvl5pPr>
            <a:lvl6pPr lvl="5" rtl="0" algn="ctr">
              <a:spcBef>
                <a:spcPts val="0"/>
              </a:spcBef>
              <a:spcAft>
                <a:spcPts val="0"/>
              </a:spcAft>
              <a:buClr>
                <a:schemeClr val="accent1"/>
              </a:buClr>
              <a:buSzPts val="2000"/>
              <a:buNone/>
              <a:defRPr sz="2000">
                <a:solidFill>
                  <a:schemeClr val="accent1"/>
                </a:solidFill>
              </a:defRPr>
            </a:lvl6pPr>
            <a:lvl7pPr lvl="6" rtl="0" algn="ctr">
              <a:spcBef>
                <a:spcPts val="0"/>
              </a:spcBef>
              <a:spcAft>
                <a:spcPts val="0"/>
              </a:spcAft>
              <a:buClr>
                <a:schemeClr val="accent1"/>
              </a:buClr>
              <a:buSzPts val="2000"/>
              <a:buNone/>
              <a:defRPr sz="2000">
                <a:solidFill>
                  <a:schemeClr val="accent1"/>
                </a:solidFill>
              </a:defRPr>
            </a:lvl7pPr>
            <a:lvl8pPr lvl="7" rtl="0" algn="ctr">
              <a:spcBef>
                <a:spcPts val="0"/>
              </a:spcBef>
              <a:spcAft>
                <a:spcPts val="0"/>
              </a:spcAft>
              <a:buClr>
                <a:schemeClr val="accent1"/>
              </a:buClr>
              <a:buSzPts val="2000"/>
              <a:buNone/>
              <a:defRPr sz="2000">
                <a:solidFill>
                  <a:schemeClr val="accent1"/>
                </a:solidFill>
              </a:defRPr>
            </a:lvl8pPr>
            <a:lvl9pPr lvl="8" rtl="0" algn="ctr">
              <a:spcBef>
                <a:spcPts val="0"/>
              </a:spcBef>
              <a:spcAft>
                <a:spcPts val="0"/>
              </a:spcAft>
              <a:buClr>
                <a:schemeClr val="accent1"/>
              </a:buClr>
              <a:buSzPts val="2000"/>
              <a:buNone/>
              <a:defRPr sz="2000">
                <a:solidFill>
                  <a:schemeClr val="accent1"/>
                </a:solidFill>
              </a:defRPr>
            </a:lvl9pPr>
          </a:lstStyle>
          <a:p/>
        </p:txBody>
      </p:sp>
      <p:sp>
        <p:nvSpPr>
          <p:cNvPr id="543" name="Google Shape;543;p29"/>
          <p:cNvSpPr txBox="1"/>
          <p:nvPr>
            <p:ph idx="4" type="subTitle"/>
          </p:nvPr>
        </p:nvSpPr>
        <p:spPr>
          <a:xfrm>
            <a:off x="1257432" y="3753611"/>
            <a:ext cx="2127000" cy="416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Darker Grotesque Medium"/>
              <a:buNone/>
              <a:defRPr sz="1400"/>
            </a:lvl1pPr>
            <a:lvl2pPr lvl="1"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544" name="Google Shape;544;p29"/>
          <p:cNvSpPr txBox="1"/>
          <p:nvPr>
            <p:ph idx="5" type="title"/>
          </p:nvPr>
        </p:nvSpPr>
        <p:spPr>
          <a:xfrm flipH="1">
            <a:off x="5759575" y="1860232"/>
            <a:ext cx="2127000" cy="34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sz="1800"/>
            </a:lvl1pPr>
            <a:lvl2pPr lvl="1" rtl="0" algn="ctr">
              <a:spcBef>
                <a:spcPts val="0"/>
              </a:spcBef>
              <a:spcAft>
                <a:spcPts val="0"/>
              </a:spcAft>
              <a:buClr>
                <a:schemeClr val="accent1"/>
              </a:buClr>
              <a:buSzPts val="2000"/>
              <a:buNone/>
              <a:defRPr sz="2000">
                <a:solidFill>
                  <a:schemeClr val="accent1"/>
                </a:solidFill>
              </a:defRPr>
            </a:lvl2pPr>
            <a:lvl3pPr lvl="2" rtl="0" algn="ctr">
              <a:spcBef>
                <a:spcPts val="0"/>
              </a:spcBef>
              <a:spcAft>
                <a:spcPts val="0"/>
              </a:spcAft>
              <a:buClr>
                <a:schemeClr val="accent1"/>
              </a:buClr>
              <a:buSzPts val="2000"/>
              <a:buNone/>
              <a:defRPr sz="2000">
                <a:solidFill>
                  <a:schemeClr val="accent1"/>
                </a:solidFill>
              </a:defRPr>
            </a:lvl3pPr>
            <a:lvl4pPr lvl="3" rtl="0" algn="ctr">
              <a:spcBef>
                <a:spcPts val="0"/>
              </a:spcBef>
              <a:spcAft>
                <a:spcPts val="0"/>
              </a:spcAft>
              <a:buClr>
                <a:schemeClr val="accent1"/>
              </a:buClr>
              <a:buSzPts val="2000"/>
              <a:buNone/>
              <a:defRPr sz="2000">
                <a:solidFill>
                  <a:schemeClr val="accent1"/>
                </a:solidFill>
              </a:defRPr>
            </a:lvl4pPr>
            <a:lvl5pPr lvl="4" rtl="0" algn="ctr">
              <a:spcBef>
                <a:spcPts val="0"/>
              </a:spcBef>
              <a:spcAft>
                <a:spcPts val="0"/>
              </a:spcAft>
              <a:buClr>
                <a:schemeClr val="accent1"/>
              </a:buClr>
              <a:buSzPts val="2000"/>
              <a:buNone/>
              <a:defRPr sz="2000">
                <a:solidFill>
                  <a:schemeClr val="accent1"/>
                </a:solidFill>
              </a:defRPr>
            </a:lvl5pPr>
            <a:lvl6pPr lvl="5" rtl="0" algn="ctr">
              <a:spcBef>
                <a:spcPts val="0"/>
              </a:spcBef>
              <a:spcAft>
                <a:spcPts val="0"/>
              </a:spcAft>
              <a:buClr>
                <a:schemeClr val="accent1"/>
              </a:buClr>
              <a:buSzPts val="2000"/>
              <a:buNone/>
              <a:defRPr sz="2000">
                <a:solidFill>
                  <a:schemeClr val="accent1"/>
                </a:solidFill>
              </a:defRPr>
            </a:lvl6pPr>
            <a:lvl7pPr lvl="6" rtl="0" algn="ctr">
              <a:spcBef>
                <a:spcPts val="0"/>
              </a:spcBef>
              <a:spcAft>
                <a:spcPts val="0"/>
              </a:spcAft>
              <a:buClr>
                <a:schemeClr val="accent1"/>
              </a:buClr>
              <a:buSzPts val="2000"/>
              <a:buNone/>
              <a:defRPr sz="2000">
                <a:solidFill>
                  <a:schemeClr val="accent1"/>
                </a:solidFill>
              </a:defRPr>
            </a:lvl7pPr>
            <a:lvl8pPr lvl="7" rtl="0" algn="ctr">
              <a:spcBef>
                <a:spcPts val="0"/>
              </a:spcBef>
              <a:spcAft>
                <a:spcPts val="0"/>
              </a:spcAft>
              <a:buClr>
                <a:schemeClr val="accent1"/>
              </a:buClr>
              <a:buSzPts val="2000"/>
              <a:buNone/>
              <a:defRPr sz="2000">
                <a:solidFill>
                  <a:schemeClr val="accent1"/>
                </a:solidFill>
              </a:defRPr>
            </a:lvl8pPr>
            <a:lvl9pPr lvl="8" rtl="0" algn="ctr">
              <a:spcBef>
                <a:spcPts val="0"/>
              </a:spcBef>
              <a:spcAft>
                <a:spcPts val="0"/>
              </a:spcAft>
              <a:buClr>
                <a:schemeClr val="accent1"/>
              </a:buClr>
              <a:buSzPts val="2000"/>
              <a:buNone/>
              <a:defRPr sz="2000">
                <a:solidFill>
                  <a:schemeClr val="accent1"/>
                </a:solidFill>
              </a:defRPr>
            </a:lvl9pPr>
          </a:lstStyle>
          <a:p/>
        </p:txBody>
      </p:sp>
      <p:sp>
        <p:nvSpPr>
          <p:cNvPr id="545" name="Google Shape;545;p29"/>
          <p:cNvSpPr txBox="1"/>
          <p:nvPr>
            <p:ph idx="6" type="subTitle"/>
          </p:nvPr>
        </p:nvSpPr>
        <p:spPr>
          <a:xfrm flipH="1">
            <a:off x="5759725" y="2201828"/>
            <a:ext cx="2126700" cy="416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Darker Grotesque Medium"/>
              <a:buNone/>
              <a:defRPr sz="1400"/>
            </a:lvl1pPr>
            <a:lvl2pPr lvl="1"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546" name="Google Shape;546;p29"/>
          <p:cNvSpPr txBox="1"/>
          <p:nvPr>
            <p:ph idx="7" type="title"/>
          </p:nvPr>
        </p:nvSpPr>
        <p:spPr>
          <a:xfrm flipH="1">
            <a:off x="5759725" y="3408790"/>
            <a:ext cx="2126700" cy="34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sz="1800"/>
            </a:lvl1pPr>
            <a:lvl2pPr lvl="1" rtl="0" algn="ctr">
              <a:spcBef>
                <a:spcPts val="0"/>
              </a:spcBef>
              <a:spcAft>
                <a:spcPts val="0"/>
              </a:spcAft>
              <a:buClr>
                <a:schemeClr val="accent1"/>
              </a:buClr>
              <a:buSzPts val="2000"/>
              <a:buNone/>
              <a:defRPr sz="2000">
                <a:solidFill>
                  <a:schemeClr val="accent1"/>
                </a:solidFill>
              </a:defRPr>
            </a:lvl2pPr>
            <a:lvl3pPr lvl="2" rtl="0" algn="ctr">
              <a:spcBef>
                <a:spcPts val="0"/>
              </a:spcBef>
              <a:spcAft>
                <a:spcPts val="0"/>
              </a:spcAft>
              <a:buClr>
                <a:schemeClr val="accent1"/>
              </a:buClr>
              <a:buSzPts val="2000"/>
              <a:buNone/>
              <a:defRPr sz="2000">
                <a:solidFill>
                  <a:schemeClr val="accent1"/>
                </a:solidFill>
              </a:defRPr>
            </a:lvl3pPr>
            <a:lvl4pPr lvl="3" rtl="0" algn="ctr">
              <a:spcBef>
                <a:spcPts val="0"/>
              </a:spcBef>
              <a:spcAft>
                <a:spcPts val="0"/>
              </a:spcAft>
              <a:buClr>
                <a:schemeClr val="accent1"/>
              </a:buClr>
              <a:buSzPts val="2000"/>
              <a:buNone/>
              <a:defRPr sz="2000">
                <a:solidFill>
                  <a:schemeClr val="accent1"/>
                </a:solidFill>
              </a:defRPr>
            </a:lvl4pPr>
            <a:lvl5pPr lvl="4" rtl="0" algn="ctr">
              <a:spcBef>
                <a:spcPts val="0"/>
              </a:spcBef>
              <a:spcAft>
                <a:spcPts val="0"/>
              </a:spcAft>
              <a:buClr>
                <a:schemeClr val="accent1"/>
              </a:buClr>
              <a:buSzPts val="2000"/>
              <a:buNone/>
              <a:defRPr sz="2000">
                <a:solidFill>
                  <a:schemeClr val="accent1"/>
                </a:solidFill>
              </a:defRPr>
            </a:lvl5pPr>
            <a:lvl6pPr lvl="5" rtl="0" algn="ctr">
              <a:spcBef>
                <a:spcPts val="0"/>
              </a:spcBef>
              <a:spcAft>
                <a:spcPts val="0"/>
              </a:spcAft>
              <a:buClr>
                <a:schemeClr val="accent1"/>
              </a:buClr>
              <a:buSzPts val="2000"/>
              <a:buNone/>
              <a:defRPr sz="2000">
                <a:solidFill>
                  <a:schemeClr val="accent1"/>
                </a:solidFill>
              </a:defRPr>
            </a:lvl6pPr>
            <a:lvl7pPr lvl="6" rtl="0" algn="ctr">
              <a:spcBef>
                <a:spcPts val="0"/>
              </a:spcBef>
              <a:spcAft>
                <a:spcPts val="0"/>
              </a:spcAft>
              <a:buClr>
                <a:schemeClr val="accent1"/>
              </a:buClr>
              <a:buSzPts val="2000"/>
              <a:buNone/>
              <a:defRPr sz="2000">
                <a:solidFill>
                  <a:schemeClr val="accent1"/>
                </a:solidFill>
              </a:defRPr>
            </a:lvl7pPr>
            <a:lvl8pPr lvl="7" rtl="0" algn="ctr">
              <a:spcBef>
                <a:spcPts val="0"/>
              </a:spcBef>
              <a:spcAft>
                <a:spcPts val="0"/>
              </a:spcAft>
              <a:buClr>
                <a:schemeClr val="accent1"/>
              </a:buClr>
              <a:buSzPts val="2000"/>
              <a:buNone/>
              <a:defRPr sz="2000">
                <a:solidFill>
                  <a:schemeClr val="accent1"/>
                </a:solidFill>
              </a:defRPr>
            </a:lvl8pPr>
            <a:lvl9pPr lvl="8" rtl="0" algn="ctr">
              <a:spcBef>
                <a:spcPts val="0"/>
              </a:spcBef>
              <a:spcAft>
                <a:spcPts val="0"/>
              </a:spcAft>
              <a:buClr>
                <a:schemeClr val="accent1"/>
              </a:buClr>
              <a:buSzPts val="2000"/>
              <a:buNone/>
              <a:defRPr sz="2000">
                <a:solidFill>
                  <a:schemeClr val="accent1"/>
                </a:solidFill>
              </a:defRPr>
            </a:lvl9pPr>
          </a:lstStyle>
          <a:p/>
        </p:txBody>
      </p:sp>
      <p:sp>
        <p:nvSpPr>
          <p:cNvPr id="547" name="Google Shape;547;p29"/>
          <p:cNvSpPr txBox="1"/>
          <p:nvPr>
            <p:ph idx="8" type="subTitle"/>
          </p:nvPr>
        </p:nvSpPr>
        <p:spPr>
          <a:xfrm flipH="1">
            <a:off x="5759725" y="3753611"/>
            <a:ext cx="2126700" cy="416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Darker Grotesque Medium"/>
              <a:buNone/>
              <a:defRPr sz="1400"/>
            </a:lvl1pPr>
            <a:lvl2pPr lvl="1"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548" name="Google Shape;548;p29"/>
          <p:cNvSpPr txBox="1"/>
          <p:nvPr>
            <p:ph idx="9" type="title"/>
          </p:nvPr>
        </p:nvSpPr>
        <p:spPr>
          <a:xfrm flipH="1">
            <a:off x="3508500" y="1860232"/>
            <a:ext cx="2127000" cy="34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sz="1800"/>
            </a:lvl1pPr>
            <a:lvl2pPr lvl="1" rtl="0" algn="ctr">
              <a:spcBef>
                <a:spcPts val="0"/>
              </a:spcBef>
              <a:spcAft>
                <a:spcPts val="0"/>
              </a:spcAft>
              <a:buClr>
                <a:schemeClr val="accent1"/>
              </a:buClr>
              <a:buSzPts val="2000"/>
              <a:buNone/>
              <a:defRPr sz="2000">
                <a:solidFill>
                  <a:schemeClr val="accent1"/>
                </a:solidFill>
              </a:defRPr>
            </a:lvl2pPr>
            <a:lvl3pPr lvl="2" rtl="0" algn="ctr">
              <a:spcBef>
                <a:spcPts val="0"/>
              </a:spcBef>
              <a:spcAft>
                <a:spcPts val="0"/>
              </a:spcAft>
              <a:buClr>
                <a:schemeClr val="accent1"/>
              </a:buClr>
              <a:buSzPts val="2000"/>
              <a:buNone/>
              <a:defRPr sz="2000">
                <a:solidFill>
                  <a:schemeClr val="accent1"/>
                </a:solidFill>
              </a:defRPr>
            </a:lvl3pPr>
            <a:lvl4pPr lvl="3" rtl="0" algn="ctr">
              <a:spcBef>
                <a:spcPts val="0"/>
              </a:spcBef>
              <a:spcAft>
                <a:spcPts val="0"/>
              </a:spcAft>
              <a:buClr>
                <a:schemeClr val="accent1"/>
              </a:buClr>
              <a:buSzPts val="2000"/>
              <a:buNone/>
              <a:defRPr sz="2000">
                <a:solidFill>
                  <a:schemeClr val="accent1"/>
                </a:solidFill>
              </a:defRPr>
            </a:lvl4pPr>
            <a:lvl5pPr lvl="4" rtl="0" algn="ctr">
              <a:spcBef>
                <a:spcPts val="0"/>
              </a:spcBef>
              <a:spcAft>
                <a:spcPts val="0"/>
              </a:spcAft>
              <a:buClr>
                <a:schemeClr val="accent1"/>
              </a:buClr>
              <a:buSzPts val="2000"/>
              <a:buNone/>
              <a:defRPr sz="2000">
                <a:solidFill>
                  <a:schemeClr val="accent1"/>
                </a:solidFill>
              </a:defRPr>
            </a:lvl5pPr>
            <a:lvl6pPr lvl="5" rtl="0" algn="ctr">
              <a:spcBef>
                <a:spcPts val="0"/>
              </a:spcBef>
              <a:spcAft>
                <a:spcPts val="0"/>
              </a:spcAft>
              <a:buClr>
                <a:schemeClr val="accent1"/>
              </a:buClr>
              <a:buSzPts val="2000"/>
              <a:buNone/>
              <a:defRPr sz="2000">
                <a:solidFill>
                  <a:schemeClr val="accent1"/>
                </a:solidFill>
              </a:defRPr>
            </a:lvl6pPr>
            <a:lvl7pPr lvl="6" rtl="0" algn="ctr">
              <a:spcBef>
                <a:spcPts val="0"/>
              </a:spcBef>
              <a:spcAft>
                <a:spcPts val="0"/>
              </a:spcAft>
              <a:buClr>
                <a:schemeClr val="accent1"/>
              </a:buClr>
              <a:buSzPts val="2000"/>
              <a:buNone/>
              <a:defRPr sz="2000">
                <a:solidFill>
                  <a:schemeClr val="accent1"/>
                </a:solidFill>
              </a:defRPr>
            </a:lvl7pPr>
            <a:lvl8pPr lvl="7" rtl="0" algn="ctr">
              <a:spcBef>
                <a:spcPts val="0"/>
              </a:spcBef>
              <a:spcAft>
                <a:spcPts val="0"/>
              </a:spcAft>
              <a:buClr>
                <a:schemeClr val="accent1"/>
              </a:buClr>
              <a:buSzPts val="2000"/>
              <a:buNone/>
              <a:defRPr sz="2000">
                <a:solidFill>
                  <a:schemeClr val="accent1"/>
                </a:solidFill>
              </a:defRPr>
            </a:lvl8pPr>
            <a:lvl9pPr lvl="8" rtl="0" algn="ctr">
              <a:spcBef>
                <a:spcPts val="0"/>
              </a:spcBef>
              <a:spcAft>
                <a:spcPts val="0"/>
              </a:spcAft>
              <a:buClr>
                <a:schemeClr val="accent1"/>
              </a:buClr>
              <a:buSzPts val="2000"/>
              <a:buNone/>
              <a:defRPr sz="2000">
                <a:solidFill>
                  <a:schemeClr val="accent1"/>
                </a:solidFill>
              </a:defRPr>
            </a:lvl9pPr>
          </a:lstStyle>
          <a:p/>
        </p:txBody>
      </p:sp>
      <p:sp>
        <p:nvSpPr>
          <p:cNvPr id="549" name="Google Shape;549;p29"/>
          <p:cNvSpPr txBox="1"/>
          <p:nvPr>
            <p:ph idx="13" type="subTitle"/>
          </p:nvPr>
        </p:nvSpPr>
        <p:spPr>
          <a:xfrm flipH="1">
            <a:off x="3508650" y="2201828"/>
            <a:ext cx="2126700" cy="416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Darker Grotesque Medium"/>
              <a:buNone/>
              <a:defRPr sz="1400"/>
            </a:lvl1pPr>
            <a:lvl2pPr lvl="1"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
        <p:nvSpPr>
          <p:cNvPr id="550" name="Google Shape;550;p29"/>
          <p:cNvSpPr txBox="1"/>
          <p:nvPr>
            <p:ph idx="14" type="title"/>
          </p:nvPr>
        </p:nvSpPr>
        <p:spPr>
          <a:xfrm flipH="1">
            <a:off x="3508650" y="3408790"/>
            <a:ext cx="2126700" cy="34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sz="1800"/>
            </a:lvl1pPr>
            <a:lvl2pPr lvl="1" rtl="0" algn="ctr">
              <a:spcBef>
                <a:spcPts val="0"/>
              </a:spcBef>
              <a:spcAft>
                <a:spcPts val="0"/>
              </a:spcAft>
              <a:buClr>
                <a:schemeClr val="accent1"/>
              </a:buClr>
              <a:buSzPts val="2000"/>
              <a:buNone/>
              <a:defRPr sz="2000">
                <a:solidFill>
                  <a:schemeClr val="accent1"/>
                </a:solidFill>
              </a:defRPr>
            </a:lvl2pPr>
            <a:lvl3pPr lvl="2" rtl="0" algn="ctr">
              <a:spcBef>
                <a:spcPts val="0"/>
              </a:spcBef>
              <a:spcAft>
                <a:spcPts val="0"/>
              </a:spcAft>
              <a:buClr>
                <a:schemeClr val="accent1"/>
              </a:buClr>
              <a:buSzPts val="2000"/>
              <a:buNone/>
              <a:defRPr sz="2000">
                <a:solidFill>
                  <a:schemeClr val="accent1"/>
                </a:solidFill>
              </a:defRPr>
            </a:lvl3pPr>
            <a:lvl4pPr lvl="3" rtl="0" algn="ctr">
              <a:spcBef>
                <a:spcPts val="0"/>
              </a:spcBef>
              <a:spcAft>
                <a:spcPts val="0"/>
              </a:spcAft>
              <a:buClr>
                <a:schemeClr val="accent1"/>
              </a:buClr>
              <a:buSzPts val="2000"/>
              <a:buNone/>
              <a:defRPr sz="2000">
                <a:solidFill>
                  <a:schemeClr val="accent1"/>
                </a:solidFill>
              </a:defRPr>
            </a:lvl4pPr>
            <a:lvl5pPr lvl="4" rtl="0" algn="ctr">
              <a:spcBef>
                <a:spcPts val="0"/>
              </a:spcBef>
              <a:spcAft>
                <a:spcPts val="0"/>
              </a:spcAft>
              <a:buClr>
                <a:schemeClr val="accent1"/>
              </a:buClr>
              <a:buSzPts val="2000"/>
              <a:buNone/>
              <a:defRPr sz="2000">
                <a:solidFill>
                  <a:schemeClr val="accent1"/>
                </a:solidFill>
              </a:defRPr>
            </a:lvl5pPr>
            <a:lvl6pPr lvl="5" rtl="0" algn="ctr">
              <a:spcBef>
                <a:spcPts val="0"/>
              </a:spcBef>
              <a:spcAft>
                <a:spcPts val="0"/>
              </a:spcAft>
              <a:buClr>
                <a:schemeClr val="accent1"/>
              </a:buClr>
              <a:buSzPts val="2000"/>
              <a:buNone/>
              <a:defRPr sz="2000">
                <a:solidFill>
                  <a:schemeClr val="accent1"/>
                </a:solidFill>
              </a:defRPr>
            </a:lvl6pPr>
            <a:lvl7pPr lvl="6" rtl="0" algn="ctr">
              <a:spcBef>
                <a:spcPts val="0"/>
              </a:spcBef>
              <a:spcAft>
                <a:spcPts val="0"/>
              </a:spcAft>
              <a:buClr>
                <a:schemeClr val="accent1"/>
              </a:buClr>
              <a:buSzPts val="2000"/>
              <a:buNone/>
              <a:defRPr sz="2000">
                <a:solidFill>
                  <a:schemeClr val="accent1"/>
                </a:solidFill>
              </a:defRPr>
            </a:lvl7pPr>
            <a:lvl8pPr lvl="7" rtl="0" algn="ctr">
              <a:spcBef>
                <a:spcPts val="0"/>
              </a:spcBef>
              <a:spcAft>
                <a:spcPts val="0"/>
              </a:spcAft>
              <a:buClr>
                <a:schemeClr val="accent1"/>
              </a:buClr>
              <a:buSzPts val="2000"/>
              <a:buNone/>
              <a:defRPr sz="2000">
                <a:solidFill>
                  <a:schemeClr val="accent1"/>
                </a:solidFill>
              </a:defRPr>
            </a:lvl8pPr>
            <a:lvl9pPr lvl="8" rtl="0" algn="ctr">
              <a:spcBef>
                <a:spcPts val="0"/>
              </a:spcBef>
              <a:spcAft>
                <a:spcPts val="0"/>
              </a:spcAft>
              <a:buClr>
                <a:schemeClr val="accent1"/>
              </a:buClr>
              <a:buSzPts val="2000"/>
              <a:buNone/>
              <a:defRPr sz="2000">
                <a:solidFill>
                  <a:schemeClr val="accent1"/>
                </a:solidFill>
              </a:defRPr>
            </a:lvl9pPr>
          </a:lstStyle>
          <a:p/>
        </p:txBody>
      </p:sp>
      <p:sp>
        <p:nvSpPr>
          <p:cNvPr id="551" name="Google Shape;551;p29"/>
          <p:cNvSpPr txBox="1"/>
          <p:nvPr>
            <p:ph idx="15" type="subTitle"/>
          </p:nvPr>
        </p:nvSpPr>
        <p:spPr>
          <a:xfrm flipH="1">
            <a:off x="3508650" y="3753611"/>
            <a:ext cx="2126700" cy="416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Darker Grotesque Medium"/>
              <a:buNone/>
              <a:defRPr sz="1400"/>
            </a:lvl1pPr>
            <a:lvl2pPr lvl="1"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lgn="ctr">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2_1_1_1">
    <p:spTree>
      <p:nvGrpSpPr>
        <p:cNvPr id="552" name="Shape 552"/>
        <p:cNvGrpSpPr/>
        <p:nvPr/>
      </p:nvGrpSpPr>
      <p:grpSpPr>
        <a:xfrm>
          <a:off x="0" y="0"/>
          <a:ext cx="0" cy="0"/>
          <a:chOff x="0" y="0"/>
          <a:chExt cx="0" cy="0"/>
        </a:xfrm>
      </p:grpSpPr>
      <p:pic>
        <p:nvPicPr>
          <p:cNvPr id="553" name="Google Shape;553;p30"/>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554" name="Google Shape;554;p30"/>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 name="Google Shape;555;p30"/>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556" name="Google Shape;556;p30"/>
          <p:cNvCxnSpPr>
            <a:endCxn id="557"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558" name="Google Shape;558;p30"/>
          <p:cNvCxnSpPr>
            <a:stCxn id="559" idx="2"/>
            <a:endCxn id="557"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560" name="Google Shape;560;p30"/>
          <p:cNvCxnSpPr>
            <a:endCxn id="561"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562" name="Google Shape;562;p30"/>
          <p:cNvCxnSpPr>
            <a:stCxn id="563" idx="2"/>
            <a:endCxn id="561"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564" name="Google Shape;564;p30"/>
          <p:cNvCxnSpPr>
            <a:stCxn id="563" idx="2"/>
            <a:endCxn id="559"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565" name="Google Shape;565;p30"/>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txBox="1"/>
          <p:nvPr>
            <p:ph type="title"/>
          </p:nvPr>
        </p:nvSpPr>
        <p:spPr>
          <a:xfrm>
            <a:off x="1743925" y="540000"/>
            <a:ext cx="56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8" name="Google Shape;568;p30"/>
          <p:cNvSpPr txBox="1"/>
          <p:nvPr>
            <p:ph idx="1" type="subTitle"/>
          </p:nvPr>
        </p:nvSpPr>
        <p:spPr>
          <a:xfrm>
            <a:off x="1635038" y="2526909"/>
            <a:ext cx="1751700" cy="41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9" name="Google Shape;569;p30"/>
          <p:cNvSpPr txBox="1"/>
          <p:nvPr>
            <p:ph idx="2" type="subTitle"/>
          </p:nvPr>
        </p:nvSpPr>
        <p:spPr>
          <a:xfrm>
            <a:off x="1635038" y="3166039"/>
            <a:ext cx="1751700" cy="41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0" name="Google Shape;570;p30"/>
          <p:cNvSpPr txBox="1"/>
          <p:nvPr>
            <p:ph idx="3" type="subTitle"/>
          </p:nvPr>
        </p:nvSpPr>
        <p:spPr>
          <a:xfrm>
            <a:off x="1635038" y="1887750"/>
            <a:ext cx="1751700" cy="41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1" name="Google Shape;571;p30"/>
          <p:cNvSpPr txBox="1"/>
          <p:nvPr>
            <p:ph idx="4" type="subTitle"/>
          </p:nvPr>
        </p:nvSpPr>
        <p:spPr>
          <a:xfrm>
            <a:off x="5757263" y="2526909"/>
            <a:ext cx="1751700" cy="415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2" name="Google Shape;572;p30"/>
          <p:cNvSpPr txBox="1"/>
          <p:nvPr>
            <p:ph idx="5" type="subTitle"/>
          </p:nvPr>
        </p:nvSpPr>
        <p:spPr>
          <a:xfrm>
            <a:off x="5757263" y="3166039"/>
            <a:ext cx="1751700" cy="415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3" name="Google Shape;573;p30"/>
          <p:cNvSpPr txBox="1"/>
          <p:nvPr>
            <p:ph idx="6" type="subTitle"/>
          </p:nvPr>
        </p:nvSpPr>
        <p:spPr>
          <a:xfrm>
            <a:off x="5757263" y="1887759"/>
            <a:ext cx="1751700" cy="415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4" name="Google Shape;574;p30"/>
          <p:cNvSpPr txBox="1"/>
          <p:nvPr>
            <p:ph hasCustomPrompt="1" idx="7" type="title"/>
          </p:nvPr>
        </p:nvSpPr>
        <p:spPr>
          <a:xfrm>
            <a:off x="1143240" y="1887738"/>
            <a:ext cx="416100" cy="415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sz="1400">
                <a:solidFill>
                  <a:schemeClr val="dk1"/>
                </a:solidFill>
              </a:defRPr>
            </a:lvl2pPr>
            <a:lvl3pPr lvl="2" rtl="0" algn="ctr">
              <a:spcBef>
                <a:spcPts val="0"/>
              </a:spcBef>
              <a:spcAft>
                <a:spcPts val="0"/>
              </a:spcAft>
              <a:buClr>
                <a:schemeClr val="dk1"/>
              </a:buClr>
              <a:buSzPts val="1400"/>
              <a:buNone/>
              <a:defRPr sz="1400">
                <a:solidFill>
                  <a:schemeClr val="dk1"/>
                </a:solidFill>
              </a:defRPr>
            </a:lvl3pPr>
            <a:lvl4pPr lvl="3" rtl="0" algn="ctr">
              <a:spcBef>
                <a:spcPts val="0"/>
              </a:spcBef>
              <a:spcAft>
                <a:spcPts val="0"/>
              </a:spcAft>
              <a:buClr>
                <a:schemeClr val="dk1"/>
              </a:buClr>
              <a:buSzPts val="1400"/>
              <a:buNone/>
              <a:defRPr sz="1400">
                <a:solidFill>
                  <a:schemeClr val="dk1"/>
                </a:solidFill>
              </a:defRPr>
            </a:lvl4pPr>
            <a:lvl5pPr lvl="4" rtl="0" algn="ctr">
              <a:spcBef>
                <a:spcPts val="0"/>
              </a:spcBef>
              <a:spcAft>
                <a:spcPts val="0"/>
              </a:spcAft>
              <a:buClr>
                <a:schemeClr val="dk1"/>
              </a:buClr>
              <a:buSzPts val="1400"/>
              <a:buNone/>
              <a:defRPr sz="1400">
                <a:solidFill>
                  <a:schemeClr val="dk1"/>
                </a:solidFill>
              </a:defRPr>
            </a:lvl5pPr>
            <a:lvl6pPr lvl="5" rtl="0" algn="ctr">
              <a:spcBef>
                <a:spcPts val="0"/>
              </a:spcBef>
              <a:spcAft>
                <a:spcPts val="0"/>
              </a:spcAft>
              <a:buClr>
                <a:schemeClr val="dk1"/>
              </a:buClr>
              <a:buSzPts val="1400"/>
              <a:buNone/>
              <a:defRPr sz="1400">
                <a:solidFill>
                  <a:schemeClr val="dk1"/>
                </a:solidFill>
              </a:defRPr>
            </a:lvl6pPr>
            <a:lvl7pPr lvl="6" rtl="0" algn="ctr">
              <a:spcBef>
                <a:spcPts val="0"/>
              </a:spcBef>
              <a:spcAft>
                <a:spcPts val="0"/>
              </a:spcAft>
              <a:buClr>
                <a:schemeClr val="dk1"/>
              </a:buClr>
              <a:buSzPts val="1400"/>
              <a:buNone/>
              <a:defRPr sz="1400">
                <a:solidFill>
                  <a:schemeClr val="dk1"/>
                </a:solidFill>
              </a:defRPr>
            </a:lvl7pPr>
            <a:lvl8pPr lvl="7" rtl="0" algn="ctr">
              <a:spcBef>
                <a:spcPts val="0"/>
              </a:spcBef>
              <a:spcAft>
                <a:spcPts val="0"/>
              </a:spcAft>
              <a:buClr>
                <a:schemeClr val="dk1"/>
              </a:buClr>
              <a:buSzPts val="1400"/>
              <a:buNone/>
              <a:defRPr sz="1400">
                <a:solidFill>
                  <a:schemeClr val="dk1"/>
                </a:solidFill>
              </a:defRPr>
            </a:lvl8pPr>
            <a:lvl9pPr lvl="8" rtl="0" algn="ctr">
              <a:spcBef>
                <a:spcPts val="0"/>
              </a:spcBef>
              <a:spcAft>
                <a:spcPts val="0"/>
              </a:spcAft>
              <a:buClr>
                <a:schemeClr val="dk1"/>
              </a:buClr>
              <a:buSzPts val="1400"/>
              <a:buNone/>
              <a:defRPr sz="1400">
                <a:solidFill>
                  <a:schemeClr val="dk1"/>
                </a:solidFill>
              </a:defRPr>
            </a:lvl9pPr>
          </a:lstStyle>
          <a:p>
            <a:r>
              <a:t>xx%</a:t>
            </a:r>
          </a:p>
        </p:txBody>
      </p:sp>
      <p:sp>
        <p:nvSpPr>
          <p:cNvPr id="575" name="Google Shape;575;p30"/>
          <p:cNvSpPr txBox="1"/>
          <p:nvPr>
            <p:ph hasCustomPrompt="1" idx="8" type="title"/>
          </p:nvPr>
        </p:nvSpPr>
        <p:spPr>
          <a:xfrm>
            <a:off x="1143240" y="2526888"/>
            <a:ext cx="416100" cy="415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sz="1400">
                <a:solidFill>
                  <a:schemeClr val="dk1"/>
                </a:solidFill>
              </a:defRPr>
            </a:lvl2pPr>
            <a:lvl3pPr lvl="2" rtl="0" algn="ctr">
              <a:spcBef>
                <a:spcPts val="0"/>
              </a:spcBef>
              <a:spcAft>
                <a:spcPts val="0"/>
              </a:spcAft>
              <a:buClr>
                <a:schemeClr val="dk1"/>
              </a:buClr>
              <a:buSzPts val="1400"/>
              <a:buNone/>
              <a:defRPr sz="1400">
                <a:solidFill>
                  <a:schemeClr val="dk1"/>
                </a:solidFill>
              </a:defRPr>
            </a:lvl3pPr>
            <a:lvl4pPr lvl="3" rtl="0" algn="ctr">
              <a:spcBef>
                <a:spcPts val="0"/>
              </a:spcBef>
              <a:spcAft>
                <a:spcPts val="0"/>
              </a:spcAft>
              <a:buClr>
                <a:schemeClr val="dk1"/>
              </a:buClr>
              <a:buSzPts val="1400"/>
              <a:buNone/>
              <a:defRPr sz="1400">
                <a:solidFill>
                  <a:schemeClr val="dk1"/>
                </a:solidFill>
              </a:defRPr>
            </a:lvl4pPr>
            <a:lvl5pPr lvl="4" rtl="0" algn="ctr">
              <a:spcBef>
                <a:spcPts val="0"/>
              </a:spcBef>
              <a:spcAft>
                <a:spcPts val="0"/>
              </a:spcAft>
              <a:buClr>
                <a:schemeClr val="dk1"/>
              </a:buClr>
              <a:buSzPts val="1400"/>
              <a:buNone/>
              <a:defRPr sz="1400">
                <a:solidFill>
                  <a:schemeClr val="dk1"/>
                </a:solidFill>
              </a:defRPr>
            </a:lvl5pPr>
            <a:lvl6pPr lvl="5" rtl="0" algn="ctr">
              <a:spcBef>
                <a:spcPts val="0"/>
              </a:spcBef>
              <a:spcAft>
                <a:spcPts val="0"/>
              </a:spcAft>
              <a:buClr>
                <a:schemeClr val="dk1"/>
              </a:buClr>
              <a:buSzPts val="1400"/>
              <a:buNone/>
              <a:defRPr sz="1400">
                <a:solidFill>
                  <a:schemeClr val="dk1"/>
                </a:solidFill>
              </a:defRPr>
            </a:lvl6pPr>
            <a:lvl7pPr lvl="6" rtl="0" algn="ctr">
              <a:spcBef>
                <a:spcPts val="0"/>
              </a:spcBef>
              <a:spcAft>
                <a:spcPts val="0"/>
              </a:spcAft>
              <a:buClr>
                <a:schemeClr val="dk1"/>
              </a:buClr>
              <a:buSzPts val="1400"/>
              <a:buNone/>
              <a:defRPr sz="1400">
                <a:solidFill>
                  <a:schemeClr val="dk1"/>
                </a:solidFill>
              </a:defRPr>
            </a:lvl7pPr>
            <a:lvl8pPr lvl="7" rtl="0" algn="ctr">
              <a:spcBef>
                <a:spcPts val="0"/>
              </a:spcBef>
              <a:spcAft>
                <a:spcPts val="0"/>
              </a:spcAft>
              <a:buClr>
                <a:schemeClr val="dk1"/>
              </a:buClr>
              <a:buSzPts val="1400"/>
              <a:buNone/>
              <a:defRPr sz="1400">
                <a:solidFill>
                  <a:schemeClr val="dk1"/>
                </a:solidFill>
              </a:defRPr>
            </a:lvl8pPr>
            <a:lvl9pPr lvl="8" rtl="0" algn="ctr">
              <a:spcBef>
                <a:spcPts val="0"/>
              </a:spcBef>
              <a:spcAft>
                <a:spcPts val="0"/>
              </a:spcAft>
              <a:buClr>
                <a:schemeClr val="dk1"/>
              </a:buClr>
              <a:buSzPts val="1400"/>
              <a:buNone/>
              <a:defRPr sz="1400">
                <a:solidFill>
                  <a:schemeClr val="dk1"/>
                </a:solidFill>
              </a:defRPr>
            </a:lvl9pPr>
          </a:lstStyle>
          <a:p>
            <a:r>
              <a:t>xx%</a:t>
            </a:r>
          </a:p>
        </p:txBody>
      </p:sp>
      <p:sp>
        <p:nvSpPr>
          <p:cNvPr id="576" name="Google Shape;576;p30"/>
          <p:cNvSpPr txBox="1"/>
          <p:nvPr>
            <p:ph hasCustomPrompt="1" idx="9" type="title"/>
          </p:nvPr>
        </p:nvSpPr>
        <p:spPr>
          <a:xfrm>
            <a:off x="1143240" y="3166038"/>
            <a:ext cx="416100" cy="415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sz="1400">
                <a:solidFill>
                  <a:schemeClr val="dk1"/>
                </a:solidFill>
              </a:defRPr>
            </a:lvl2pPr>
            <a:lvl3pPr lvl="2" rtl="0" algn="ctr">
              <a:spcBef>
                <a:spcPts val="0"/>
              </a:spcBef>
              <a:spcAft>
                <a:spcPts val="0"/>
              </a:spcAft>
              <a:buClr>
                <a:schemeClr val="dk1"/>
              </a:buClr>
              <a:buSzPts val="1400"/>
              <a:buNone/>
              <a:defRPr sz="1400">
                <a:solidFill>
                  <a:schemeClr val="dk1"/>
                </a:solidFill>
              </a:defRPr>
            </a:lvl3pPr>
            <a:lvl4pPr lvl="3" rtl="0" algn="ctr">
              <a:spcBef>
                <a:spcPts val="0"/>
              </a:spcBef>
              <a:spcAft>
                <a:spcPts val="0"/>
              </a:spcAft>
              <a:buClr>
                <a:schemeClr val="dk1"/>
              </a:buClr>
              <a:buSzPts val="1400"/>
              <a:buNone/>
              <a:defRPr sz="1400">
                <a:solidFill>
                  <a:schemeClr val="dk1"/>
                </a:solidFill>
              </a:defRPr>
            </a:lvl4pPr>
            <a:lvl5pPr lvl="4" rtl="0" algn="ctr">
              <a:spcBef>
                <a:spcPts val="0"/>
              </a:spcBef>
              <a:spcAft>
                <a:spcPts val="0"/>
              </a:spcAft>
              <a:buClr>
                <a:schemeClr val="dk1"/>
              </a:buClr>
              <a:buSzPts val="1400"/>
              <a:buNone/>
              <a:defRPr sz="1400">
                <a:solidFill>
                  <a:schemeClr val="dk1"/>
                </a:solidFill>
              </a:defRPr>
            </a:lvl5pPr>
            <a:lvl6pPr lvl="5" rtl="0" algn="ctr">
              <a:spcBef>
                <a:spcPts val="0"/>
              </a:spcBef>
              <a:spcAft>
                <a:spcPts val="0"/>
              </a:spcAft>
              <a:buClr>
                <a:schemeClr val="dk1"/>
              </a:buClr>
              <a:buSzPts val="1400"/>
              <a:buNone/>
              <a:defRPr sz="1400">
                <a:solidFill>
                  <a:schemeClr val="dk1"/>
                </a:solidFill>
              </a:defRPr>
            </a:lvl6pPr>
            <a:lvl7pPr lvl="6" rtl="0" algn="ctr">
              <a:spcBef>
                <a:spcPts val="0"/>
              </a:spcBef>
              <a:spcAft>
                <a:spcPts val="0"/>
              </a:spcAft>
              <a:buClr>
                <a:schemeClr val="dk1"/>
              </a:buClr>
              <a:buSzPts val="1400"/>
              <a:buNone/>
              <a:defRPr sz="1400">
                <a:solidFill>
                  <a:schemeClr val="dk1"/>
                </a:solidFill>
              </a:defRPr>
            </a:lvl7pPr>
            <a:lvl8pPr lvl="7" rtl="0" algn="ctr">
              <a:spcBef>
                <a:spcPts val="0"/>
              </a:spcBef>
              <a:spcAft>
                <a:spcPts val="0"/>
              </a:spcAft>
              <a:buClr>
                <a:schemeClr val="dk1"/>
              </a:buClr>
              <a:buSzPts val="1400"/>
              <a:buNone/>
              <a:defRPr sz="1400">
                <a:solidFill>
                  <a:schemeClr val="dk1"/>
                </a:solidFill>
              </a:defRPr>
            </a:lvl8pPr>
            <a:lvl9pPr lvl="8" rtl="0" algn="ctr">
              <a:spcBef>
                <a:spcPts val="0"/>
              </a:spcBef>
              <a:spcAft>
                <a:spcPts val="0"/>
              </a:spcAft>
              <a:buClr>
                <a:schemeClr val="dk1"/>
              </a:buClr>
              <a:buSzPts val="1400"/>
              <a:buNone/>
              <a:defRPr sz="1400">
                <a:solidFill>
                  <a:schemeClr val="dk1"/>
                </a:solidFill>
              </a:defRPr>
            </a:lvl9pPr>
          </a:lstStyle>
          <a:p>
            <a:r>
              <a:t>xx%</a:t>
            </a:r>
          </a:p>
        </p:txBody>
      </p:sp>
      <p:sp>
        <p:nvSpPr>
          <p:cNvPr id="577" name="Google Shape;577;p30"/>
          <p:cNvSpPr txBox="1"/>
          <p:nvPr>
            <p:ph hasCustomPrompt="1" idx="13" type="title"/>
          </p:nvPr>
        </p:nvSpPr>
        <p:spPr>
          <a:xfrm>
            <a:off x="7584640" y="1887738"/>
            <a:ext cx="416100" cy="415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sz="1400">
                <a:solidFill>
                  <a:schemeClr val="dk1"/>
                </a:solidFill>
              </a:defRPr>
            </a:lvl2pPr>
            <a:lvl3pPr lvl="2" rtl="0" algn="ctr">
              <a:spcBef>
                <a:spcPts val="0"/>
              </a:spcBef>
              <a:spcAft>
                <a:spcPts val="0"/>
              </a:spcAft>
              <a:buClr>
                <a:schemeClr val="dk1"/>
              </a:buClr>
              <a:buSzPts val="1400"/>
              <a:buNone/>
              <a:defRPr sz="1400">
                <a:solidFill>
                  <a:schemeClr val="dk1"/>
                </a:solidFill>
              </a:defRPr>
            </a:lvl3pPr>
            <a:lvl4pPr lvl="3" rtl="0" algn="ctr">
              <a:spcBef>
                <a:spcPts val="0"/>
              </a:spcBef>
              <a:spcAft>
                <a:spcPts val="0"/>
              </a:spcAft>
              <a:buClr>
                <a:schemeClr val="dk1"/>
              </a:buClr>
              <a:buSzPts val="1400"/>
              <a:buNone/>
              <a:defRPr sz="1400">
                <a:solidFill>
                  <a:schemeClr val="dk1"/>
                </a:solidFill>
              </a:defRPr>
            </a:lvl4pPr>
            <a:lvl5pPr lvl="4" rtl="0" algn="ctr">
              <a:spcBef>
                <a:spcPts val="0"/>
              </a:spcBef>
              <a:spcAft>
                <a:spcPts val="0"/>
              </a:spcAft>
              <a:buClr>
                <a:schemeClr val="dk1"/>
              </a:buClr>
              <a:buSzPts val="1400"/>
              <a:buNone/>
              <a:defRPr sz="1400">
                <a:solidFill>
                  <a:schemeClr val="dk1"/>
                </a:solidFill>
              </a:defRPr>
            </a:lvl5pPr>
            <a:lvl6pPr lvl="5" rtl="0" algn="ctr">
              <a:spcBef>
                <a:spcPts val="0"/>
              </a:spcBef>
              <a:spcAft>
                <a:spcPts val="0"/>
              </a:spcAft>
              <a:buClr>
                <a:schemeClr val="dk1"/>
              </a:buClr>
              <a:buSzPts val="1400"/>
              <a:buNone/>
              <a:defRPr sz="1400">
                <a:solidFill>
                  <a:schemeClr val="dk1"/>
                </a:solidFill>
              </a:defRPr>
            </a:lvl6pPr>
            <a:lvl7pPr lvl="6" rtl="0" algn="ctr">
              <a:spcBef>
                <a:spcPts val="0"/>
              </a:spcBef>
              <a:spcAft>
                <a:spcPts val="0"/>
              </a:spcAft>
              <a:buClr>
                <a:schemeClr val="dk1"/>
              </a:buClr>
              <a:buSzPts val="1400"/>
              <a:buNone/>
              <a:defRPr sz="1400">
                <a:solidFill>
                  <a:schemeClr val="dk1"/>
                </a:solidFill>
              </a:defRPr>
            </a:lvl7pPr>
            <a:lvl8pPr lvl="7" rtl="0" algn="ctr">
              <a:spcBef>
                <a:spcPts val="0"/>
              </a:spcBef>
              <a:spcAft>
                <a:spcPts val="0"/>
              </a:spcAft>
              <a:buClr>
                <a:schemeClr val="dk1"/>
              </a:buClr>
              <a:buSzPts val="1400"/>
              <a:buNone/>
              <a:defRPr sz="1400">
                <a:solidFill>
                  <a:schemeClr val="dk1"/>
                </a:solidFill>
              </a:defRPr>
            </a:lvl8pPr>
            <a:lvl9pPr lvl="8" rtl="0" algn="ctr">
              <a:spcBef>
                <a:spcPts val="0"/>
              </a:spcBef>
              <a:spcAft>
                <a:spcPts val="0"/>
              </a:spcAft>
              <a:buClr>
                <a:schemeClr val="dk1"/>
              </a:buClr>
              <a:buSzPts val="1400"/>
              <a:buNone/>
              <a:defRPr sz="1400">
                <a:solidFill>
                  <a:schemeClr val="dk1"/>
                </a:solidFill>
              </a:defRPr>
            </a:lvl9pPr>
          </a:lstStyle>
          <a:p>
            <a:r>
              <a:t>xx%</a:t>
            </a:r>
          </a:p>
        </p:txBody>
      </p:sp>
      <p:sp>
        <p:nvSpPr>
          <p:cNvPr id="578" name="Google Shape;578;p30"/>
          <p:cNvSpPr txBox="1"/>
          <p:nvPr>
            <p:ph hasCustomPrompt="1" idx="14" type="title"/>
          </p:nvPr>
        </p:nvSpPr>
        <p:spPr>
          <a:xfrm>
            <a:off x="7584640" y="2526888"/>
            <a:ext cx="416100" cy="415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sz="1400">
                <a:solidFill>
                  <a:schemeClr val="dk1"/>
                </a:solidFill>
              </a:defRPr>
            </a:lvl2pPr>
            <a:lvl3pPr lvl="2" rtl="0" algn="ctr">
              <a:spcBef>
                <a:spcPts val="0"/>
              </a:spcBef>
              <a:spcAft>
                <a:spcPts val="0"/>
              </a:spcAft>
              <a:buClr>
                <a:schemeClr val="dk1"/>
              </a:buClr>
              <a:buSzPts val="1400"/>
              <a:buNone/>
              <a:defRPr sz="1400">
                <a:solidFill>
                  <a:schemeClr val="dk1"/>
                </a:solidFill>
              </a:defRPr>
            </a:lvl3pPr>
            <a:lvl4pPr lvl="3" rtl="0" algn="ctr">
              <a:spcBef>
                <a:spcPts val="0"/>
              </a:spcBef>
              <a:spcAft>
                <a:spcPts val="0"/>
              </a:spcAft>
              <a:buClr>
                <a:schemeClr val="dk1"/>
              </a:buClr>
              <a:buSzPts val="1400"/>
              <a:buNone/>
              <a:defRPr sz="1400">
                <a:solidFill>
                  <a:schemeClr val="dk1"/>
                </a:solidFill>
              </a:defRPr>
            </a:lvl4pPr>
            <a:lvl5pPr lvl="4" rtl="0" algn="ctr">
              <a:spcBef>
                <a:spcPts val="0"/>
              </a:spcBef>
              <a:spcAft>
                <a:spcPts val="0"/>
              </a:spcAft>
              <a:buClr>
                <a:schemeClr val="dk1"/>
              </a:buClr>
              <a:buSzPts val="1400"/>
              <a:buNone/>
              <a:defRPr sz="1400">
                <a:solidFill>
                  <a:schemeClr val="dk1"/>
                </a:solidFill>
              </a:defRPr>
            </a:lvl5pPr>
            <a:lvl6pPr lvl="5" rtl="0" algn="ctr">
              <a:spcBef>
                <a:spcPts val="0"/>
              </a:spcBef>
              <a:spcAft>
                <a:spcPts val="0"/>
              </a:spcAft>
              <a:buClr>
                <a:schemeClr val="dk1"/>
              </a:buClr>
              <a:buSzPts val="1400"/>
              <a:buNone/>
              <a:defRPr sz="1400">
                <a:solidFill>
                  <a:schemeClr val="dk1"/>
                </a:solidFill>
              </a:defRPr>
            </a:lvl6pPr>
            <a:lvl7pPr lvl="6" rtl="0" algn="ctr">
              <a:spcBef>
                <a:spcPts val="0"/>
              </a:spcBef>
              <a:spcAft>
                <a:spcPts val="0"/>
              </a:spcAft>
              <a:buClr>
                <a:schemeClr val="dk1"/>
              </a:buClr>
              <a:buSzPts val="1400"/>
              <a:buNone/>
              <a:defRPr sz="1400">
                <a:solidFill>
                  <a:schemeClr val="dk1"/>
                </a:solidFill>
              </a:defRPr>
            </a:lvl7pPr>
            <a:lvl8pPr lvl="7" rtl="0" algn="ctr">
              <a:spcBef>
                <a:spcPts val="0"/>
              </a:spcBef>
              <a:spcAft>
                <a:spcPts val="0"/>
              </a:spcAft>
              <a:buClr>
                <a:schemeClr val="dk1"/>
              </a:buClr>
              <a:buSzPts val="1400"/>
              <a:buNone/>
              <a:defRPr sz="1400">
                <a:solidFill>
                  <a:schemeClr val="dk1"/>
                </a:solidFill>
              </a:defRPr>
            </a:lvl8pPr>
            <a:lvl9pPr lvl="8" rtl="0" algn="ctr">
              <a:spcBef>
                <a:spcPts val="0"/>
              </a:spcBef>
              <a:spcAft>
                <a:spcPts val="0"/>
              </a:spcAft>
              <a:buClr>
                <a:schemeClr val="dk1"/>
              </a:buClr>
              <a:buSzPts val="1400"/>
              <a:buNone/>
              <a:defRPr sz="1400">
                <a:solidFill>
                  <a:schemeClr val="dk1"/>
                </a:solidFill>
              </a:defRPr>
            </a:lvl9pPr>
          </a:lstStyle>
          <a:p>
            <a:r>
              <a:t>xx%</a:t>
            </a:r>
          </a:p>
        </p:txBody>
      </p:sp>
      <p:sp>
        <p:nvSpPr>
          <p:cNvPr id="579" name="Google Shape;579;p30"/>
          <p:cNvSpPr txBox="1"/>
          <p:nvPr>
            <p:ph hasCustomPrompt="1" idx="15" type="title"/>
          </p:nvPr>
        </p:nvSpPr>
        <p:spPr>
          <a:xfrm>
            <a:off x="7584640" y="3166038"/>
            <a:ext cx="416100" cy="415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sz="1400">
                <a:solidFill>
                  <a:schemeClr val="dk1"/>
                </a:solidFill>
              </a:defRPr>
            </a:lvl2pPr>
            <a:lvl3pPr lvl="2" rtl="0" algn="ctr">
              <a:spcBef>
                <a:spcPts val="0"/>
              </a:spcBef>
              <a:spcAft>
                <a:spcPts val="0"/>
              </a:spcAft>
              <a:buClr>
                <a:schemeClr val="dk1"/>
              </a:buClr>
              <a:buSzPts val="1400"/>
              <a:buNone/>
              <a:defRPr sz="1400">
                <a:solidFill>
                  <a:schemeClr val="dk1"/>
                </a:solidFill>
              </a:defRPr>
            </a:lvl3pPr>
            <a:lvl4pPr lvl="3" rtl="0" algn="ctr">
              <a:spcBef>
                <a:spcPts val="0"/>
              </a:spcBef>
              <a:spcAft>
                <a:spcPts val="0"/>
              </a:spcAft>
              <a:buClr>
                <a:schemeClr val="dk1"/>
              </a:buClr>
              <a:buSzPts val="1400"/>
              <a:buNone/>
              <a:defRPr sz="1400">
                <a:solidFill>
                  <a:schemeClr val="dk1"/>
                </a:solidFill>
              </a:defRPr>
            </a:lvl4pPr>
            <a:lvl5pPr lvl="4" rtl="0" algn="ctr">
              <a:spcBef>
                <a:spcPts val="0"/>
              </a:spcBef>
              <a:spcAft>
                <a:spcPts val="0"/>
              </a:spcAft>
              <a:buClr>
                <a:schemeClr val="dk1"/>
              </a:buClr>
              <a:buSzPts val="1400"/>
              <a:buNone/>
              <a:defRPr sz="1400">
                <a:solidFill>
                  <a:schemeClr val="dk1"/>
                </a:solidFill>
              </a:defRPr>
            </a:lvl5pPr>
            <a:lvl6pPr lvl="5" rtl="0" algn="ctr">
              <a:spcBef>
                <a:spcPts val="0"/>
              </a:spcBef>
              <a:spcAft>
                <a:spcPts val="0"/>
              </a:spcAft>
              <a:buClr>
                <a:schemeClr val="dk1"/>
              </a:buClr>
              <a:buSzPts val="1400"/>
              <a:buNone/>
              <a:defRPr sz="1400">
                <a:solidFill>
                  <a:schemeClr val="dk1"/>
                </a:solidFill>
              </a:defRPr>
            </a:lvl6pPr>
            <a:lvl7pPr lvl="6" rtl="0" algn="ctr">
              <a:spcBef>
                <a:spcPts val="0"/>
              </a:spcBef>
              <a:spcAft>
                <a:spcPts val="0"/>
              </a:spcAft>
              <a:buClr>
                <a:schemeClr val="dk1"/>
              </a:buClr>
              <a:buSzPts val="1400"/>
              <a:buNone/>
              <a:defRPr sz="1400">
                <a:solidFill>
                  <a:schemeClr val="dk1"/>
                </a:solidFill>
              </a:defRPr>
            </a:lvl7pPr>
            <a:lvl8pPr lvl="7" rtl="0" algn="ctr">
              <a:spcBef>
                <a:spcPts val="0"/>
              </a:spcBef>
              <a:spcAft>
                <a:spcPts val="0"/>
              </a:spcAft>
              <a:buClr>
                <a:schemeClr val="dk1"/>
              </a:buClr>
              <a:buSzPts val="1400"/>
              <a:buNone/>
              <a:defRPr sz="1400">
                <a:solidFill>
                  <a:schemeClr val="dk1"/>
                </a:solidFill>
              </a:defRPr>
            </a:lvl8pPr>
            <a:lvl9pPr lvl="8" rtl="0" algn="ctr">
              <a:spcBef>
                <a:spcPts val="0"/>
              </a:spcBef>
              <a:spcAft>
                <a:spcPts val="0"/>
              </a:spcAft>
              <a:buClr>
                <a:schemeClr val="dk1"/>
              </a:buClr>
              <a:buSzPts val="1400"/>
              <a:buNone/>
              <a:defRPr sz="1400">
                <a:solidFill>
                  <a:schemeClr val="dk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pic>
        <p:nvPicPr>
          <p:cNvPr id="45" name="Google Shape;45;p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6" name="Google Shape;46;p4"/>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4"/>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48" name="Google Shape;48;p4"/>
          <p:cNvCxnSpPr>
            <a:endCxn id="49"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50" name="Google Shape;50;p4"/>
          <p:cNvCxnSpPr>
            <a:stCxn id="51" idx="2"/>
            <a:endCxn id="49"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52" name="Google Shape;52;p4"/>
          <p:cNvCxnSpPr>
            <a:endCxn id="53"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54" name="Google Shape;54;p4"/>
          <p:cNvCxnSpPr>
            <a:stCxn id="55" idx="2"/>
            <a:endCxn id="53"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56" name="Google Shape;56;p4"/>
          <p:cNvCxnSpPr>
            <a:stCxn id="55" idx="2"/>
            <a:endCxn id="51"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57" name="Google Shape;57;p4"/>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txBox="1"/>
          <p:nvPr>
            <p:ph type="title"/>
          </p:nvPr>
        </p:nvSpPr>
        <p:spPr>
          <a:xfrm>
            <a:off x="876088" y="540000"/>
            <a:ext cx="7391700" cy="421200"/>
          </a:xfrm>
          <a:prstGeom prst="rect">
            <a:avLst/>
          </a:prstGeom>
        </p:spPr>
        <p:txBody>
          <a:bodyPr anchorCtr="0" anchor="ctr"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4"/>
          <p:cNvSpPr txBox="1"/>
          <p:nvPr>
            <p:ph idx="1" type="body"/>
          </p:nvPr>
        </p:nvSpPr>
        <p:spPr>
          <a:xfrm>
            <a:off x="876213" y="1104300"/>
            <a:ext cx="7391700" cy="34992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1_1_2_1_1_1_1">
    <p:spTree>
      <p:nvGrpSpPr>
        <p:cNvPr id="580" name="Shape 580"/>
        <p:cNvGrpSpPr/>
        <p:nvPr/>
      </p:nvGrpSpPr>
      <p:grpSpPr>
        <a:xfrm>
          <a:off x="0" y="0"/>
          <a:ext cx="0" cy="0"/>
          <a:chOff x="0" y="0"/>
          <a:chExt cx="0" cy="0"/>
        </a:xfrm>
      </p:grpSpPr>
      <p:pic>
        <p:nvPicPr>
          <p:cNvPr id="581" name="Google Shape;581;p31"/>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582" name="Google Shape;582;p31"/>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 name="Google Shape;583;p31"/>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584" name="Google Shape;584;p31"/>
          <p:cNvCxnSpPr>
            <a:endCxn id="585"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586" name="Google Shape;586;p31"/>
          <p:cNvCxnSpPr>
            <a:stCxn id="587" idx="2"/>
            <a:endCxn id="585"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588" name="Google Shape;588;p31"/>
          <p:cNvCxnSpPr>
            <a:endCxn id="589"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590" name="Google Shape;590;p31"/>
          <p:cNvCxnSpPr>
            <a:stCxn id="591" idx="2"/>
            <a:endCxn id="589"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592" name="Google Shape;592;p31"/>
          <p:cNvCxnSpPr>
            <a:stCxn id="591" idx="2"/>
            <a:endCxn id="587"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593" name="Google Shape;593;p31"/>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txBox="1"/>
          <p:nvPr>
            <p:ph type="title"/>
          </p:nvPr>
        </p:nvSpPr>
        <p:spPr>
          <a:xfrm>
            <a:off x="1743900" y="540000"/>
            <a:ext cx="5656200" cy="79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6" name="Google Shape;596;p31"/>
          <p:cNvSpPr txBox="1"/>
          <p:nvPr>
            <p:ph idx="1" type="subTitle"/>
          </p:nvPr>
        </p:nvSpPr>
        <p:spPr>
          <a:xfrm>
            <a:off x="5331422" y="1415844"/>
            <a:ext cx="2446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97" name="Google Shape;597;p31"/>
          <p:cNvSpPr txBox="1"/>
          <p:nvPr>
            <p:ph idx="2" type="subTitle"/>
          </p:nvPr>
        </p:nvSpPr>
        <p:spPr>
          <a:xfrm>
            <a:off x="5331422" y="2037222"/>
            <a:ext cx="2446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98" name="Google Shape;598;p31"/>
          <p:cNvSpPr txBox="1"/>
          <p:nvPr>
            <p:ph idx="3" type="subTitle"/>
          </p:nvPr>
        </p:nvSpPr>
        <p:spPr>
          <a:xfrm>
            <a:off x="5331422" y="2658600"/>
            <a:ext cx="2446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99" name="Google Shape;599;p31"/>
          <p:cNvSpPr txBox="1"/>
          <p:nvPr>
            <p:ph idx="4" type="subTitle"/>
          </p:nvPr>
        </p:nvSpPr>
        <p:spPr>
          <a:xfrm>
            <a:off x="5331422" y="3279978"/>
            <a:ext cx="2446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00" name="Google Shape;600;p31"/>
          <p:cNvSpPr txBox="1"/>
          <p:nvPr>
            <p:ph idx="5" type="subTitle"/>
          </p:nvPr>
        </p:nvSpPr>
        <p:spPr>
          <a:xfrm>
            <a:off x="5331422" y="3901356"/>
            <a:ext cx="2446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01" name="Google Shape;601;p31"/>
          <p:cNvSpPr txBox="1"/>
          <p:nvPr>
            <p:ph idx="6" type="subTitle"/>
          </p:nvPr>
        </p:nvSpPr>
        <p:spPr>
          <a:xfrm>
            <a:off x="1822447" y="1415844"/>
            <a:ext cx="2446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02" name="Google Shape;602;p31"/>
          <p:cNvSpPr txBox="1"/>
          <p:nvPr>
            <p:ph idx="7" type="subTitle"/>
          </p:nvPr>
        </p:nvSpPr>
        <p:spPr>
          <a:xfrm>
            <a:off x="1822447" y="2037222"/>
            <a:ext cx="2446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03" name="Google Shape;603;p31"/>
          <p:cNvSpPr txBox="1"/>
          <p:nvPr>
            <p:ph idx="8" type="subTitle"/>
          </p:nvPr>
        </p:nvSpPr>
        <p:spPr>
          <a:xfrm>
            <a:off x="1822447" y="2658600"/>
            <a:ext cx="2446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04" name="Google Shape;604;p31"/>
          <p:cNvSpPr txBox="1"/>
          <p:nvPr>
            <p:ph idx="9" type="subTitle"/>
          </p:nvPr>
        </p:nvSpPr>
        <p:spPr>
          <a:xfrm>
            <a:off x="1822447" y="3279978"/>
            <a:ext cx="2446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05" name="Google Shape;605;p31"/>
          <p:cNvSpPr txBox="1"/>
          <p:nvPr>
            <p:ph idx="13" type="subTitle"/>
          </p:nvPr>
        </p:nvSpPr>
        <p:spPr>
          <a:xfrm>
            <a:off x="1822447" y="3901356"/>
            <a:ext cx="2446200" cy="45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06" name="Google Shape;606;p31"/>
          <p:cNvSpPr txBox="1"/>
          <p:nvPr>
            <p:ph hasCustomPrompt="1" idx="14" type="title"/>
          </p:nvPr>
        </p:nvSpPr>
        <p:spPr>
          <a:xfrm>
            <a:off x="1366378" y="1415844"/>
            <a:ext cx="457200" cy="457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607" name="Google Shape;607;p31"/>
          <p:cNvSpPr txBox="1"/>
          <p:nvPr>
            <p:ph hasCustomPrompt="1" idx="15" type="title"/>
          </p:nvPr>
        </p:nvSpPr>
        <p:spPr>
          <a:xfrm>
            <a:off x="1366378" y="2037222"/>
            <a:ext cx="457200" cy="457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608" name="Google Shape;608;p31"/>
          <p:cNvSpPr txBox="1"/>
          <p:nvPr>
            <p:ph hasCustomPrompt="1" idx="16" type="title"/>
          </p:nvPr>
        </p:nvSpPr>
        <p:spPr>
          <a:xfrm>
            <a:off x="1366378" y="2658600"/>
            <a:ext cx="457200" cy="457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609" name="Google Shape;609;p31"/>
          <p:cNvSpPr txBox="1"/>
          <p:nvPr>
            <p:ph hasCustomPrompt="1" idx="17" type="title"/>
          </p:nvPr>
        </p:nvSpPr>
        <p:spPr>
          <a:xfrm>
            <a:off x="1366378" y="3279978"/>
            <a:ext cx="457200" cy="457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610" name="Google Shape;610;p31"/>
          <p:cNvSpPr txBox="1"/>
          <p:nvPr>
            <p:ph hasCustomPrompt="1" idx="18" type="title"/>
          </p:nvPr>
        </p:nvSpPr>
        <p:spPr>
          <a:xfrm>
            <a:off x="1366378" y="3901356"/>
            <a:ext cx="457200" cy="457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611" name="Google Shape;611;p31"/>
          <p:cNvSpPr txBox="1"/>
          <p:nvPr>
            <p:ph hasCustomPrompt="1" idx="19" type="title"/>
          </p:nvPr>
        </p:nvSpPr>
        <p:spPr>
          <a:xfrm>
            <a:off x="4874222" y="1415844"/>
            <a:ext cx="457200" cy="457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612" name="Google Shape;612;p31"/>
          <p:cNvSpPr txBox="1"/>
          <p:nvPr>
            <p:ph hasCustomPrompt="1" idx="20" type="title"/>
          </p:nvPr>
        </p:nvSpPr>
        <p:spPr>
          <a:xfrm>
            <a:off x="4874222" y="2037222"/>
            <a:ext cx="457200" cy="457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613" name="Google Shape;613;p31"/>
          <p:cNvSpPr txBox="1"/>
          <p:nvPr>
            <p:ph hasCustomPrompt="1" idx="21" type="title"/>
          </p:nvPr>
        </p:nvSpPr>
        <p:spPr>
          <a:xfrm>
            <a:off x="4874222" y="2658600"/>
            <a:ext cx="457200" cy="457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614" name="Google Shape;614;p31"/>
          <p:cNvSpPr txBox="1"/>
          <p:nvPr>
            <p:ph hasCustomPrompt="1" idx="22" type="title"/>
          </p:nvPr>
        </p:nvSpPr>
        <p:spPr>
          <a:xfrm>
            <a:off x="4874222" y="3279978"/>
            <a:ext cx="457200" cy="457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615" name="Google Shape;615;p31"/>
          <p:cNvSpPr txBox="1"/>
          <p:nvPr>
            <p:ph hasCustomPrompt="1" idx="23" type="title"/>
          </p:nvPr>
        </p:nvSpPr>
        <p:spPr>
          <a:xfrm>
            <a:off x="4874222" y="3901356"/>
            <a:ext cx="457200" cy="457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_1">
    <p:spTree>
      <p:nvGrpSpPr>
        <p:cNvPr id="616" name="Shape 616"/>
        <p:cNvGrpSpPr/>
        <p:nvPr/>
      </p:nvGrpSpPr>
      <p:grpSpPr>
        <a:xfrm>
          <a:off x="0" y="0"/>
          <a:ext cx="0" cy="0"/>
          <a:chOff x="0" y="0"/>
          <a:chExt cx="0" cy="0"/>
        </a:xfrm>
      </p:grpSpPr>
      <p:pic>
        <p:nvPicPr>
          <p:cNvPr id="617" name="Google Shape;617;p3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18" name="Google Shape;618;p32"/>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 name="Google Shape;619;p32"/>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620" name="Google Shape;620;p32"/>
          <p:cNvCxnSpPr>
            <a:endCxn id="621"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622" name="Google Shape;622;p32"/>
          <p:cNvCxnSpPr>
            <a:stCxn id="623" idx="2"/>
            <a:endCxn id="621"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624" name="Google Shape;624;p32"/>
          <p:cNvCxnSpPr>
            <a:endCxn id="625"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626" name="Google Shape;626;p32"/>
          <p:cNvCxnSpPr>
            <a:stCxn id="627" idx="2"/>
            <a:endCxn id="625"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628" name="Google Shape;628;p32"/>
          <p:cNvCxnSpPr>
            <a:stCxn id="627" idx="2"/>
            <a:endCxn id="623"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629" name="Google Shape;629;p32"/>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2"/>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txBox="1"/>
          <p:nvPr>
            <p:ph type="title"/>
          </p:nvPr>
        </p:nvSpPr>
        <p:spPr>
          <a:xfrm>
            <a:off x="1329250" y="2814813"/>
            <a:ext cx="3031800" cy="1319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5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632" name="Google Shape;632;p32"/>
          <p:cNvSpPr txBox="1"/>
          <p:nvPr>
            <p:ph idx="1" type="subTitle"/>
          </p:nvPr>
        </p:nvSpPr>
        <p:spPr>
          <a:xfrm>
            <a:off x="4513875" y="2814813"/>
            <a:ext cx="3612300" cy="13191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Darker Grotesque Medium"/>
              <a:buNone/>
              <a:defRPr/>
            </a:lvl1pPr>
            <a:lvl2pPr lvl="1"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
    <p:spTree>
      <p:nvGrpSpPr>
        <p:cNvPr id="633" name="Shape 633"/>
        <p:cNvGrpSpPr/>
        <p:nvPr/>
      </p:nvGrpSpPr>
      <p:grpSpPr>
        <a:xfrm>
          <a:off x="0" y="0"/>
          <a:ext cx="0" cy="0"/>
          <a:chOff x="0" y="0"/>
          <a:chExt cx="0" cy="0"/>
        </a:xfrm>
      </p:grpSpPr>
      <p:pic>
        <p:nvPicPr>
          <p:cNvPr id="634" name="Google Shape;634;p3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35" name="Google Shape;635;p33"/>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 name="Google Shape;636;p33"/>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637" name="Google Shape;637;p33"/>
          <p:cNvCxnSpPr>
            <a:endCxn id="638"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639" name="Google Shape;639;p33"/>
          <p:cNvCxnSpPr>
            <a:stCxn id="640" idx="2"/>
            <a:endCxn id="638"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641" name="Google Shape;641;p33"/>
          <p:cNvCxnSpPr>
            <a:endCxn id="642"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643" name="Google Shape;643;p33"/>
          <p:cNvCxnSpPr>
            <a:stCxn id="644" idx="2"/>
            <a:endCxn id="642"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645" name="Google Shape;645;p33"/>
          <p:cNvCxnSpPr>
            <a:stCxn id="644" idx="2"/>
            <a:endCxn id="640"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646" name="Google Shape;646;p33"/>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3"/>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txBox="1"/>
          <p:nvPr>
            <p:ph type="title"/>
          </p:nvPr>
        </p:nvSpPr>
        <p:spPr>
          <a:xfrm>
            <a:off x="4470588" y="1793350"/>
            <a:ext cx="3190200" cy="94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1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649" name="Google Shape;649;p33"/>
          <p:cNvSpPr txBox="1"/>
          <p:nvPr>
            <p:ph idx="1" type="subTitle"/>
          </p:nvPr>
        </p:nvSpPr>
        <p:spPr>
          <a:xfrm>
            <a:off x="4471038" y="2734750"/>
            <a:ext cx="3189300" cy="94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Darker Grotesque Medium"/>
              <a:buNone/>
              <a:defRPr/>
            </a:lvl1pPr>
            <a:lvl2pPr lvl="1"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
    <p:spTree>
      <p:nvGrpSpPr>
        <p:cNvPr id="650" name="Shape 650"/>
        <p:cNvGrpSpPr/>
        <p:nvPr/>
      </p:nvGrpSpPr>
      <p:grpSpPr>
        <a:xfrm>
          <a:off x="0" y="0"/>
          <a:ext cx="0" cy="0"/>
          <a:chOff x="0" y="0"/>
          <a:chExt cx="0" cy="0"/>
        </a:xfrm>
      </p:grpSpPr>
      <p:pic>
        <p:nvPicPr>
          <p:cNvPr id="651" name="Google Shape;651;p3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52" name="Google Shape;652;p34"/>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 name="Google Shape;653;p34"/>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654" name="Google Shape;654;p34"/>
          <p:cNvCxnSpPr>
            <a:endCxn id="655"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656" name="Google Shape;656;p34"/>
          <p:cNvCxnSpPr>
            <a:stCxn id="657" idx="2"/>
            <a:endCxn id="655"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658" name="Google Shape;658;p34"/>
          <p:cNvCxnSpPr>
            <a:endCxn id="659"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660" name="Google Shape;660;p34"/>
          <p:cNvCxnSpPr>
            <a:stCxn id="661" idx="2"/>
            <a:endCxn id="659"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662" name="Google Shape;662;p34"/>
          <p:cNvCxnSpPr>
            <a:stCxn id="661" idx="2"/>
            <a:endCxn id="657"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663" name="Google Shape;663;p34"/>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txBox="1"/>
          <p:nvPr>
            <p:ph type="title"/>
          </p:nvPr>
        </p:nvSpPr>
        <p:spPr>
          <a:xfrm>
            <a:off x="1654242" y="1881165"/>
            <a:ext cx="2659800" cy="3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6" name="Google Shape;666;p34"/>
          <p:cNvSpPr txBox="1"/>
          <p:nvPr>
            <p:ph idx="1" type="subTitle"/>
          </p:nvPr>
        </p:nvSpPr>
        <p:spPr>
          <a:xfrm>
            <a:off x="1654242" y="2209905"/>
            <a:ext cx="2659800" cy="1052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ubik"/>
              <a:buNone/>
              <a:defRPr sz="1400"/>
            </a:lvl1pPr>
            <a:lvl2pPr lvl="1" rtl="0">
              <a:lnSpc>
                <a:spcPct val="100000"/>
              </a:lnSpc>
              <a:spcBef>
                <a:spcPts val="0"/>
              </a:spcBef>
              <a:spcAft>
                <a:spcPts val="0"/>
              </a:spcAft>
              <a:buSzPts val="1400"/>
              <a:buFont typeface="Rubik"/>
              <a:buNone/>
              <a:defRPr>
                <a:latin typeface="Rubik"/>
                <a:ea typeface="Rubik"/>
                <a:cs typeface="Rubik"/>
                <a:sym typeface="Rubik"/>
              </a:defRPr>
            </a:lvl2pPr>
            <a:lvl3pPr lvl="2" rtl="0">
              <a:lnSpc>
                <a:spcPct val="100000"/>
              </a:lnSpc>
              <a:spcBef>
                <a:spcPts val="0"/>
              </a:spcBef>
              <a:spcAft>
                <a:spcPts val="0"/>
              </a:spcAft>
              <a:buSzPts val="1400"/>
              <a:buFont typeface="Rubik"/>
              <a:buNone/>
              <a:defRPr>
                <a:latin typeface="Rubik"/>
                <a:ea typeface="Rubik"/>
                <a:cs typeface="Rubik"/>
                <a:sym typeface="Rubik"/>
              </a:defRPr>
            </a:lvl3pPr>
            <a:lvl4pPr lvl="3" rtl="0">
              <a:lnSpc>
                <a:spcPct val="100000"/>
              </a:lnSpc>
              <a:spcBef>
                <a:spcPts val="0"/>
              </a:spcBef>
              <a:spcAft>
                <a:spcPts val="0"/>
              </a:spcAft>
              <a:buSzPts val="1400"/>
              <a:buFont typeface="Rubik"/>
              <a:buNone/>
              <a:defRPr>
                <a:latin typeface="Rubik"/>
                <a:ea typeface="Rubik"/>
                <a:cs typeface="Rubik"/>
                <a:sym typeface="Rubik"/>
              </a:defRPr>
            </a:lvl4pPr>
            <a:lvl5pPr lvl="4" rtl="0">
              <a:lnSpc>
                <a:spcPct val="100000"/>
              </a:lnSpc>
              <a:spcBef>
                <a:spcPts val="0"/>
              </a:spcBef>
              <a:spcAft>
                <a:spcPts val="0"/>
              </a:spcAft>
              <a:buSzPts val="1400"/>
              <a:buFont typeface="Rubik"/>
              <a:buNone/>
              <a:defRPr>
                <a:latin typeface="Rubik"/>
                <a:ea typeface="Rubik"/>
                <a:cs typeface="Rubik"/>
                <a:sym typeface="Rubik"/>
              </a:defRPr>
            </a:lvl5pPr>
            <a:lvl6pPr lvl="5" rtl="0">
              <a:lnSpc>
                <a:spcPct val="100000"/>
              </a:lnSpc>
              <a:spcBef>
                <a:spcPts val="0"/>
              </a:spcBef>
              <a:spcAft>
                <a:spcPts val="0"/>
              </a:spcAft>
              <a:buSzPts val="1400"/>
              <a:buFont typeface="Rubik"/>
              <a:buNone/>
              <a:defRPr>
                <a:latin typeface="Rubik"/>
                <a:ea typeface="Rubik"/>
                <a:cs typeface="Rubik"/>
                <a:sym typeface="Rubik"/>
              </a:defRPr>
            </a:lvl6pPr>
            <a:lvl7pPr lvl="6" rtl="0">
              <a:lnSpc>
                <a:spcPct val="100000"/>
              </a:lnSpc>
              <a:spcBef>
                <a:spcPts val="0"/>
              </a:spcBef>
              <a:spcAft>
                <a:spcPts val="0"/>
              </a:spcAft>
              <a:buSzPts val="1400"/>
              <a:buFont typeface="Rubik"/>
              <a:buNone/>
              <a:defRPr>
                <a:latin typeface="Rubik"/>
                <a:ea typeface="Rubik"/>
                <a:cs typeface="Rubik"/>
                <a:sym typeface="Rubik"/>
              </a:defRPr>
            </a:lvl7pPr>
            <a:lvl8pPr lvl="7" rtl="0">
              <a:lnSpc>
                <a:spcPct val="100000"/>
              </a:lnSpc>
              <a:spcBef>
                <a:spcPts val="0"/>
              </a:spcBef>
              <a:spcAft>
                <a:spcPts val="0"/>
              </a:spcAft>
              <a:buSzPts val="1400"/>
              <a:buFont typeface="Rubik"/>
              <a:buNone/>
              <a:defRPr>
                <a:latin typeface="Rubik"/>
                <a:ea typeface="Rubik"/>
                <a:cs typeface="Rubik"/>
                <a:sym typeface="Rubik"/>
              </a:defRPr>
            </a:lvl8pPr>
            <a:lvl9pPr lvl="8" rtl="0">
              <a:lnSpc>
                <a:spcPct val="100000"/>
              </a:lnSpc>
              <a:spcBef>
                <a:spcPts val="0"/>
              </a:spcBef>
              <a:spcAft>
                <a:spcPts val="0"/>
              </a:spcAft>
              <a:buSzPts val="1400"/>
              <a:buFont typeface="Rubik"/>
              <a:buNone/>
              <a:defRPr>
                <a:latin typeface="Rubik"/>
                <a:ea typeface="Rubik"/>
                <a:cs typeface="Rubik"/>
                <a:sym typeface="Rubik"/>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1_1_2">
    <p:spTree>
      <p:nvGrpSpPr>
        <p:cNvPr id="667" name="Shape 667"/>
        <p:cNvGrpSpPr/>
        <p:nvPr/>
      </p:nvGrpSpPr>
      <p:grpSpPr>
        <a:xfrm>
          <a:off x="0" y="0"/>
          <a:ext cx="0" cy="0"/>
          <a:chOff x="0" y="0"/>
          <a:chExt cx="0" cy="0"/>
        </a:xfrm>
      </p:grpSpPr>
      <p:pic>
        <p:nvPicPr>
          <p:cNvPr id="668" name="Google Shape;668;p3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69" name="Google Shape;669;p35"/>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 name="Google Shape;670;p35"/>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671" name="Google Shape;671;p35"/>
          <p:cNvCxnSpPr>
            <a:endCxn id="672"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673" name="Google Shape;673;p35"/>
          <p:cNvCxnSpPr>
            <a:stCxn id="674" idx="2"/>
            <a:endCxn id="672"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675" name="Google Shape;675;p35"/>
          <p:cNvCxnSpPr>
            <a:endCxn id="676"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677" name="Google Shape;677;p35"/>
          <p:cNvCxnSpPr>
            <a:stCxn id="678" idx="2"/>
            <a:endCxn id="676"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679" name="Google Shape;679;p35"/>
          <p:cNvCxnSpPr>
            <a:stCxn id="678" idx="2"/>
            <a:endCxn id="674"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680" name="Google Shape;680;p35"/>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txBox="1"/>
          <p:nvPr>
            <p:ph idx="1" type="subTitle"/>
          </p:nvPr>
        </p:nvSpPr>
        <p:spPr>
          <a:xfrm>
            <a:off x="2759325" y="1066225"/>
            <a:ext cx="3625800" cy="460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3" name="Google Shape;683;p35"/>
          <p:cNvSpPr txBox="1"/>
          <p:nvPr>
            <p:ph idx="2" type="subTitle"/>
          </p:nvPr>
        </p:nvSpPr>
        <p:spPr>
          <a:xfrm>
            <a:off x="1116875" y="1519350"/>
            <a:ext cx="5925600" cy="3084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684" name="Google Shape;684;p35"/>
          <p:cNvSpPr txBox="1"/>
          <p:nvPr>
            <p:ph type="title"/>
          </p:nvPr>
        </p:nvSpPr>
        <p:spPr>
          <a:xfrm>
            <a:off x="876375" y="540000"/>
            <a:ext cx="73917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_1_2_1">
    <p:spTree>
      <p:nvGrpSpPr>
        <p:cNvPr id="685" name="Shape 685"/>
        <p:cNvGrpSpPr/>
        <p:nvPr/>
      </p:nvGrpSpPr>
      <p:grpSpPr>
        <a:xfrm>
          <a:off x="0" y="0"/>
          <a:ext cx="0" cy="0"/>
          <a:chOff x="0" y="0"/>
          <a:chExt cx="0" cy="0"/>
        </a:xfrm>
      </p:grpSpPr>
      <p:pic>
        <p:nvPicPr>
          <p:cNvPr id="686" name="Google Shape;686;p3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87" name="Google Shape;687;p36"/>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 name="Google Shape;688;p36"/>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689" name="Google Shape;689;p36"/>
          <p:cNvCxnSpPr>
            <a:endCxn id="690"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691" name="Google Shape;691;p36"/>
          <p:cNvCxnSpPr>
            <a:stCxn id="692" idx="2"/>
            <a:endCxn id="690"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693" name="Google Shape;693;p36"/>
          <p:cNvCxnSpPr>
            <a:endCxn id="694"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695" name="Google Shape;695;p36"/>
          <p:cNvCxnSpPr>
            <a:stCxn id="696" idx="2"/>
            <a:endCxn id="694"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697" name="Google Shape;697;p36"/>
          <p:cNvCxnSpPr>
            <a:stCxn id="696" idx="2"/>
            <a:endCxn id="692"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698" name="Google Shape;698;p36"/>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6"/>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6"/>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6"/>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6"/>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6"/>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6"/>
          <p:cNvSpPr txBox="1"/>
          <p:nvPr>
            <p:ph idx="1" type="subTitle"/>
          </p:nvPr>
        </p:nvSpPr>
        <p:spPr>
          <a:xfrm>
            <a:off x="2790350" y="1066225"/>
            <a:ext cx="3563700" cy="460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1" name="Google Shape;701;p36"/>
          <p:cNvSpPr txBox="1"/>
          <p:nvPr>
            <p:ph type="title"/>
          </p:nvPr>
        </p:nvSpPr>
        <p:spPr>
          <a:xfrm>
            <a:off x="876350" y="540000"/>
            <a:ext cx="73917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2" name="Google Shape;702;p36"/>
          <p:cNvSpPr txBox="1"/>
          <p:nvPr>
            <p:ph idx="2" type="subTitle"/>
          </p:nvPr>
        </p:nvSpPr>
        <p:spPr>
          <a:xfrm>
            <a:off x="1116875" y="1519350"/>
            <a:ext cx="5925600" cy="3084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_1_1_1">
    <p:spTree>
      <p:nvGrpSpPr>
        <p:cNvPr id="703" name="Shape 703"/>
        <p:cNvGrpSpPr/>
        <p:nvPr/>
      </p:nvGrpSpPr>
      <p:grpSpPr>
        <a:xfrm>
          <a:off x="0" y="0"/>
          <a:ext cx="0" cy="0"/>
          <a:chOff x="0" y="0"/>
          <a:chExt cx="0" cy="0"/>
        </a:xfrm>
      </p:grpSpPr>
      <p:pic>
        <p:nvPicPr>
          <p:cNvPr id="704" name="Google Shape;704;p3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705" name="Google Shape;705;p37"/>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6" name="Google Shape;706;p37"/>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707" name="Google Shape;707;p37"/>
          <p:cNvCxnSpPr>
            <a:endCxn id="708"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709" name="Google Shape;709;p37"/>
          <p:cNvCxnSpPr>
            <a:stCxn id="710" idx="2"/>
            <a:endCxn id="708"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711" name="Google Shape;711;p37"/>
          <p:cNvCxnSpPr>
            <a:endCxn id="712"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713" name="Google Shape;713;p37"/>
          <p:cNvCxnSpPr>
            <a:stCxn id="714" idx="2"/>
            <a:endCxn id="712"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715" name="Google Shape;715;p37"/>
          <p:cNvCxnSpPr>
            <a:stCxn id="714" idx="2"/>
            <a:endCxn id="710"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716" name="Google Shape;716;p37"/>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7"/>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txBox="1"/>
          <p:nvPr>
            <p:ph type="ctrTitle"/>
          </p:nvPr>
        </p:nvSpPr>
        <p:spPr>
          <a:xfrm>
            <a:off x="2022150" y="699200"/>
            <a:ext cx="5099700" cy="92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6500"/>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p:txBody>
      </p:sp>
      <p:sp>
        <p:nvSpPr>
          <p:cNvPr id="719" name="Google Shape;719;p37"/>
          <p:cNvSpPr txBox="1"/>
          <p:nvPr>
            <p:ph idx="1" type="subTitle"/>
          </p:nvPr>
        </p:nvSpPr>
        <p:spPr>
          <a:xfrm>
            <a:off x="2022150" y="1700624"/>
            <a:ext cx="5099700" cy="129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Montserrat"/>
              <a:buNone/>
              <a:defRPr sz="1800">
                <a:latin typeface="Montserrat"/>
                <a:ea typeface="Montserrat"/>
                <a:cs typeface="Montserrat"/>
                <a:sym typeface="Montserrat"/>
              </a:defRPr>
            </a:lvl1pPr>
            <a:lvl2pPr lvl="1" rtl="0">
              <a:spcBef>
                <a:spcPts val="0"/>
              </a:spcBef>
              <a:spcAft>
                <a:spcPts val="0"/>
              </a:spcAft>
              <a:buSzPts val="2500"/>
              <a:buFont typeface="Montserrat"/>
              <a:buNone/>
              <a:defRPr sz="2500">
                <a:latin typeface="Montserrat"/>
                <a:ea typeface="Montserrat"/>
                <a:cs typeface="Montserrat"/>
                <a:sym typeface="Montserrat"/>
              </a:defRPr>
            </a:lvl2pPr>
            <a:lvl3pPr lvl="2" rtl="0">
              <a:spcBef>
                <a:spcPts val="0"/>
              </a:spcBef>
              <a:spcAft>
                <a:spcPts val="0"/>
              </a:spcAft>
              <a:buSzPts val="2500"/>
              <a:buFont typeface="Montserrat"/>
              <a:buNone/>
              <a:defRPr sz="2500">
                <a:latin typeface="Montserrat"/>
                <a:ea typeface="Montserrat"/>
                <a:cs typeface="Montserrat"/>
                <a:sym typeface="Montserrat"/>
              </a:defRPr>
            </a:lvl3pPr>
            <a:lvl4pPr lvl="3" rtl="0">
              <a:spcBef>
                <a:spcPts val="0"/>
              </a:spcBef>
              <a:spcAft>
                <a:spcPts val="0"/>
              </a:spcAft>
              <a:buSzPts val="2500"/>
              <a:buFont typeface="Montserrat"/>
              <a:buNone/>
              <a:defRPr sz="2500">
                <a:latin typeface="Montserrat"/>
                <a:ea typeface="Montserrat"/>
                <a:cs typeface="Montserrat"/>
                <a:sym typeface="Montserrat"/>
              </a:defRPr>
            </a:lvl4pPr>
            <a:lvl5pPr lvl="4" rtl="0">
              <a:spcBef>
                <a:spcPts val="0"/>
              </a:spcBef>
              <a:spcAft>
                <a:spcPts val="0"/>
              </a:spcAft>
              <a:buSzPts val="2500"/>
              <a:buFont typeface="Montserrat"/>
              <a:buNone/>
              <a:defRPr sz="2500">
                <a:latin typeface="Montserrat"/>
                <a:ea typeface="Montserrat"/>
                <a:cs typeface="Montserrat"/>
                <a:sym typeface="Montserrat"/>
              </a:defRPr>
            </a:lvl5pPr>
            <a:lvl6pPr lvl="5" rtl="0">
              <a:spcBef>
                <a:spcPts val="0"/>
              </a:spcBef>
              <a:spcAft>
                <a:spcPts val="0"/>
              </a:spcAft>
              <a:buSzPts val="2500"/>
              <a:buFont typeface="Montserrat"/>
              <a:buNone/>
              <a:defRPr sz="2500">
                <a:latin typeface="Montserrat"/>
                <a:ea typeface="Montserrat"/>
                <a:cs typeface="Montserrat"/>
                <a:sym typeface="Montserrat"/>
              </a:defRPr>
            </a:lvl6pPr>
            <a:lvl7pPr lvl="6" rtl="0">
              <a:spcBef>
                <a:spcPts val="0"/>
              </a:spcBef>
              <a:spcAft>
                <a:spcPts val="0"/>
              </a:spcAft>
              <a:buSzPts val="2500"/>
              <a:buFont typeface="Montserrat"/>
              <a:buNone/>
              <a:defRPr sz="2500">
                <a:latin typeface="Montserrat"/>
                <a:ea typeface="Montserrat"/>
                <a:cs typeface="Montserrat"/>
                <a:sym typeface="Montserrat"/>
              </a:defRPr>
            </a:lvl7pPr>
            <a:lvl8pPr lvl="7" rtl="0">
              <a:spcBef>
                <a:spcPts val="0"/>
              </a:spcBef>
              <a:spcAft>
                <a:spcPts val="0"/>
              </a:spcAft>
              <a:buSzPts val="2500"/>
              <a:buFont typeface="Montserrat"/>
              <a:buNone/>
              <a:defRPr sz="2500">
                <a:latin typeface="Montserrat"/>
                <a:ea typeface="Montserrat"/>
                <a:cs typeface="Montserrat"/>
                <a:sym typeface="Montserrat"/>
              </a:defRPr>
            </a:lvl8pPr>
            <a:lvl9pPr lvl="8" rtl="0">
              <a:spcBef>
                <a:spcPts val="0"/>
              </a:spcBef>
              <a:spcAft>
                <a:spcPts val="0"/>
              </a:spcAft>
              <a:buSzPts val="2500"/>
              <a:buFont typeface="Montserrat"/>
              <a:buNone/>
              <a:defRPr sz="2500">
                <a:latin typeface="Montserrat"/>
                <a:ea typeface="Montserrat"/>
                <a:cs typeface="Montserrat"/>
                <a:sym typeface="Montserrat"/>
              </a:defRPr>
            </a:lvl9pPr>
          </a:lstStyle>
          <a:p/>
        </p:txBody>
      </p:sp>
      <p:sp>
        <p:nvSpPr>
          <p:cNvPr id="720" name="Google Shape;720;p37"/>
          <p:cNvSpPr txBox="1"/>
          <p:nvPr/>
        </p:nvSpPr>
        <p:spPr>
          <a:xfrm>
            <a:off x="2375846" y="3578175"/>
            <a:ext cx="4392300" cy="508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lt1"/>
                </a:solidFill>
                <a:latin typeface="Didact Gothic"/>
                <a:ea typeface="Didact Gothic"/>
                <a:cs typeface="Didact Gothic"/>
                <a:sym typeface="Didact Gothic"/>
              </a:rPr>
              <a:t>CREDITS: This presentation template was created by </a:t>
            </a:r>
            <a:r>
              <a:rPr b="1" lang="en" sz="12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200">
                <a:solidFill>
                  <a:schemeClr val="lt1"/>
                </a:solidFill>
                <a:latin typeface="Didact Gothic"/>
                <a:ea typeface="Didact Gothic"/>
                <a:cs typeface="Didact Gothic"/>
                <a:sym typeface="Didact Gothic"/>
              </a:rPr>
              <a:t>, including icons by </a:t>
            </a:r>
            <a:r>
              <a:rPr b="1" lang="en" sz="12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lang="en" sz="1200">
                <a:solidFill>
                  <a:schemeClr val="lt1"/>
                </a:solidFill>
                <a:latin typeface="Didact Gothic"/>
                <a:ea typeface="Didact Gothic"/>
                <a:cs typeface="Didact Gothic"/>
                <a:sym typeface="Didact Gothic"/>
              </a:rPr>
              <a:t> and infographics &amp; images by </a:t>
            </a:r>
            <a:r>
              <a:rPr b="1" lang="en" sz="1200">
                <a:solidFill>
                  <a:schemeClr val="lt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200">
              <a:solidFill>
                <a:schemeClr val="lt1"/>
              </a:solidFill>
              <a:latin typeface="Didact Gothic"/>
              <a:ea typeface="Didact Gothic"/>
              <a:cs typeface="Didact Gothic"/>
              <a:sym typeface="Didact Gothic"/>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_1_1_1_1_1_1">
    <p:spTree>
      <p:nvGrpSpPr>
        <p:cNvPr id="721" name="Shape 721"/>
        <p:cNvGrpSpPr/>
        <p:nvPr/>
      </p:nvGrpSpPr>
      <p:grpSpPr>
        <a:xfrm>
          <a:off x="0" y="0"/>
          <a:ext cx="0" cy="0"/>
          <a:chOff x="0" y="0"/>
          <a:chExt cx="0" cy="0"/>
        </a:xfrm>
      </p:grpSpPr>
      <p:pic>
        <p:nvPicPr>
          <p:cNvPr id="722" name="Google Shape;722;p3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723" name="Google Shape;723;p38"/>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 name="Google Shape;724;p38"/>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725" name="Google Shape;725;p38"/>
          <p:cNvCxnSpPr>
            <a:endCxn id="726"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727" name="Google Shape;727;p38"/>
          <p:cNvCxnSpPr>
            <a:stCxn id="728" idx="2"/>
            <a:endCxn id="726"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729" name="Google Shape;729;p38"/>
          <p:cNvCxnSpPr>
            <a:stCxn id="730" idx="3"/>
            <a:endCxn id="731"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732" name="Google Shape;732;p38"/>
          <p:cNvCxnSpPr>
            <a:stCxn id="733" idx="2"/>
            <a:endCxn id="731"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734" name="Google Shape;734;p38"/>
          <p:cNvCxnSpPr>
            <a:stCxn id="733" idx="2"/>
            <a:endCxn id="728"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735" name="Google Shape;735;p38"/>
          <p:cNvSpPr/>
          <p:nvPr/>
        </p:nvSpPr>
        <p:spPr>
          <a:xfrm flipH="1">
            <a:off x="8220250" y="4219975"/>
            <a:ext cx="656400" cy="656400"/>
          </a:xfrm>
          <a:prstGeom prst="rtTriangl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38"/>
          <p:cNvGrpSpPr/>
          <p:nvPr/>
        </p:nvGrpSpPr>
        <p:grpSpPr>
          <a:xfrm>
            <a:off x="884939" y="1415859"/>
            <a:ext cx="88550" cy="2637901"/>
            <a:chOff x="929875" y="1415859"/>
            <a:chExt cx="88550" cy="2637901"/>
          </a:xfrm>
        </p:grpSpPr>
        <p:sp>
          <p:nvSpPr>
            <p:cNvPr id="737" name="Google Shape;737;p38"/>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38"/>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741" name="Google Shape;741;p38"/>
          <p:cNvSpPr/>
          <p:nvPr/>
        </p:nvSpPr>
        <p:spPr>
          <a:xfrm>
            <a:off x="300124" y="3467950"/>
            <a:ext cx="210000" cy="210000"/>
          </a:xfrm>
          <a:prstGeom prst="star4">
            <a:avLst>
              <a:gd fmla="val 18235" name="adj"/>
            </a:avLst>
          </a:pr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2" name="Google Shape;742;p38"/>
          <p:cNvCxnSpPr>
            <a:stCxn id="741"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743" name="Google Shape;743;p38"/>
          <p:cNvSpPr/>
          <p:nvPr/>
        </p:nvSpPr>
        <p:spPr>
          <a:xfrm>
            <a:off x="300124" y="3467950"/>
            <a:ext cx="210000" cy="210000"/>
          </a:xfrm>
          <a:prstGeom prst="star4">
            <a:avLst>
              <a:gd fmla="val 18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txBox="1"/>
          <p:nvPr>
            <p:ph idx="1" type="subTitle"/>
          </p:nvPr>
        </p:nvSpPr>
        <p:spPr>
          <a:xfrm>
            <a:off x="891725" y="181375"/>
            <a:ext cx="981000" cy="171600"/>
          </a:xfrm>
          <a:prstGeom prst="rect">
            <a:avLst/>
          </a:prstGeom>
        </p:spPr>
        <p:txBody>
          <a:bodyPr anchorCtr="0" anchor="ctr" bIns="91425" lIns="91425" spcFirstLastPara="1" rIns="91425" wrap="square" tIns="91425">
            <a:noAutofit/>
          </a:bodyPr>
          <a:lstStyle>
            <a:lvl1pPr lvl="0">
              <a:spcBef>
                <a:spcPts val="0"/>
              </a:spcBef>
              <a:spcAft>
                <a:spcPts val="0"/>
              </a:spcAft>
              <a:buSzPts val="1400"/>
              <a:buFont typeface="Krona One"/>
              <a:buNone/>
              <a:defRPr>
                <a:latin typeface="Krona One"/>
                <a:ea typeface="Krona One"/>
                <a:cs typeface="Krona One"/>
                <a:sym typeface="Krona One"/>
              </a:defRPr>
            </a:lvl1pPr>
            <a:lvl2pPr lvl="1">
              <a:spcBef>
                <a:spcPts val="0"/>
              </a:spcBef>
              <a:spcAft>
                <a:spcPts val="0"/>
              </a:spcAft>
              <a:buSzPts val="1400"/>
              <a:buFont typeface="Krona One"/>
              <a:buNone/>
              <a:defRPr>
                <a:latin typeface="Krona One"/>
                <a:ea typeface="Krona One"/>
                <a:cs typeface="Krona One"/>
                <a:sym typeface="Krona One"/>
              </a:defRPr>
            </a:lvl2pPr>
            <a:lvl3pPr lvl="2">
              <a:spcBef>
                <a:spcPts val="0"/>
              </a:spcBef>
              <a:spcAft>
                <a:spcPts val="0"/>
              </a:spcAft>
              <a:buSzPts val="1400"/>
              <a:buFont typeface="Krona One"/>
              <a:buNone/>
              <a:defRPr>
                <a:latin typeface="Krona One"/>
                <a:ea typeface="Krona One"/>
                <a:cs typeface="Krona One"/>
                <a:sym typeface="Krona One"/>
              </a:defRPr>
            </a:lvl3pPr>
            <a:lvl4pPr lvl="3">
              <a:spcBef>
                <a:spcPts val="0"/>
              </a:spcBef>
              <a:spcAft>
                <a:spcPts val="0"/>
              </a:spcAft>
              <a:buSzPts val="1400"/>
              <a:buFont typeface="Krona One"/>
              <a:buNone/>
              <a:defRPr>
                <a:latin typeface="Krona One"/>
                <a:ea typeface="Krona One"/>
                <a:cs typeface="Krona One"/>
                <a:sym typeface="Krona One"/>
              </a:defRPr>
            </a:lvl4pPr>
            <a:lvl5pPr lvl="4">
              <a:spcBef>
                <a:spcPts val="0"/>
              </a:spcBef>
              <a:spcAft>
                <a:spcPts val="0"/>
              </a:spcAft>
              <a:buSzPts val="1400"/>
              <a:buFont typeface="Krona One"/>
              <a:buNone/>
              <a:defRPr>
                <a:latin typeface="Krona One"/>
                <a:ea typeface="Krona One"/>
                <a:cs typeface="Krona One"/>
                <a:sym typeface="Krona One"/>
              </a:defRPr>
            </a:lvl5pPr>
            <a:lvl6pPr lvl="5">
              <a:spcBef>
                <a:spcPts val="0"/>
              </a:spcBef>
              <a:spcAft>
                <a:spcPts val="0"/>
              </a:spcAft>
              <a:buSzPts val="1400"/>
              <a:buFont typeface="Krona One"/>
              <a:buNone/>
              <a:defRPr>
                <a:latin typeface="Krona One"/>
                <a:ea typeface="Krona One"/>
                <a:cs typeface="Krona One"/>
                <a:sym typeface="Krona One"/>
              </a:defRPr>
            </a:lvl6pPr>
            <a:lvl7pPr lvl="6">
              <a:spcBef>
                <a:spcPts val="0"/>
              </a:spcBef>
              <a:spcAft>
                <a:spcPts val="0"/>
              </a:spcAft>
              <a:buSzPts val="1400"/>
              <a:buFont typeface="Krona One"/>
              <a:buNone/>
              <a:defRPr>
                <a:latin typeface="Krona One"/>
                <a:ea typeface="Krona One"/>
                <a:cs typeface="Krona One"/>
                <a:sym typeface="Krona One"/>
              </a:defRPr>
            </a:lvl7pPr>
            <a:lvl8pPr lvl="7">
              <a:spcBef>
                <a:spcPts val="0"/>
              </a:spcBef>
              <a:spcAft>
                <a:spcPts val="0"/>
              </a:spcAft>
              <a:buSzPts val="1400"/>
              <a:buFont typeface="Krona One"/>
              <a:buNone/>
              <a:defRPr>
                <a:latin typeface="Krona One"/>
                <a:ea typeface="Krona One"/>
                <a:cs typeface="Krona One"/>
                <a:sym typeface="Krona One"/>
              </a:defRPr>
            </a:lvl8pPr>
            <a:lvl9pPr lvl="8">
              <a:spcBef>
                <a:spcPts val="0"/>
              </a:spcBef>
              <a:spcAft>
                <a:spcPts val="0"/>
              </a:spcAft>
              <a:buSzPts val="1400"/>
              <a:buFont typeface="Krona One"/>
              <a:buNone/>
              <a:defRPr>
                <a:latin typeface="Krona One"/>
                <a:ea typeface="Krona One"/>
                <a:cs typeface="Krona One"/>
                <a:sym typeface="Krona 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_1_1_1_1_1_1">
    <p:spTree>
      <p:nvGrpSpPr>
        <p:cNvPr id="745" name="Shape 745"/>
        <p:cNvGrpSpPr/>
        <p:nvPr/>
      </p:nvGrpSpPr>
      <p:grpSpPr>
        <a:xfrm>
          <a:off x="0" y="0"/>
          <a:ext cx="0" cy="0"/>
          <a:chOff x="0" y="0"/>
          <a:chExt cx="0" cy="0"/>
        </a:xfrm>
      </p:grpSpPr>
      <p:pic>
        <p:nvPicPr>
          <p:cNvPr id="746" name="Google Shape;746;p3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747" name="Google Shape;747;p39"/>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8" name="Google Shape;748;p39"/>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749" name="Google Shape;749;p39"/>
          <p:cNvCxnSpPr>
            <a:endCxn id="750"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751" name="Google Shape;751;p39"/>
          <p:cNvCxnSpPr>
            <a:stCxn id="752" idx="2"/>
            <a:endCxn id="750"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753" name="Google Shape;753;p39"/>
          <p:cNvCxnSpPr>
            <a:stCxn id="754" idx="3"/>
            <a:endCxn id="755"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756" name="Google Shape;756;p39"/>
          <p:cNvCxnSpPr>
            <a:stCxn id="757" idx="2"/>
            <a:endCxn id="755"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758" name="Google Shape;758;p39"/>
          <p:cNvCxnSpPr>
            <a:stCxn id="757" idx="2"/>
            <a:endCxn id="752"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759" name="Google Shape;759;p39"/>
          <p:cNvSpPr/>
          <p:nvPr/>
        </p:nvSpPr>
        <p:spPr>
          <a:xfrm flipH="1">
            <a:off x="8220250" y="4219975"/>
            <a:ext cx="656400" cy="656400"/>
          </a:xfrm>
          <a:prstGeom prst="rtTriangl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300124" y="3467950"/>
            <a:ext cx="210000" cy="210000"/>
          </a:xfrm>
          <a:prstGeom prst="star4">
            <a:avLst>
              <a:gd fmla="val 18235" name="adj"/>
            </a:avLst>
          </a:pr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2" name="Google Shape;762;p39"/>
          <p:cNvCxnSpPr>
            <a:stCxn id="761"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763" name="Google Shape;763;p39"/>
          <p:cNvSpPr/>
          <p:nvPr/>
        </p:nvSpPr>
        <p:spPr>
          <a:xfrm>
            <a:off x="300124" y="3467950"/>
            <a:ext cx="210000" cy="210000"/>
          </a:xfrm>
          <a:prstGeom prst="star4">
            <a:avLst>
              <a:gd fmla="val 18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txBox="1"/>
          <p:nvPr>
            <p:ph idx="1" type="subTitle"/>
          </p:nvPr>
        </p:nvSpPr>
        <p:spPr>
          <a:xfrm>
            <a:off x="891725" y="181375"/>
            <a:ext cx="981000" cy="171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Krona One"/>
              <a:buNone/>
              <a:defRPr>
                <a:latin typeface="Krona One"/>
                <a:ea typeface="Krona One"/>
                <a:cs typeface="Krona One"/>
                <a:sym typeface="Krona One"/>
              </a:defRPr>
            </a:lvl1pPr>
            <a:lvl2pPr lvl="1" rtl="0">
              <a:spcBef>
                <a:spcPts val="0"/>
              </a:spcBef>
              <a:spcAft>
                <a:spcPts val="0"/>
              </a:spcAft>
              <a:buSzPts val="1400"/>
              <a:buFont typeface="Krona One"/>
              <a:buNone/>
              <a:defRPr>
                <a:latin typeface="Krona One"/>
                <a:ea typeface="Krona One"/>
                <a:cs typeface="Krona One"/>
                <a:sym typeface="Krona One"/>
              </a:defRPr>
            </a:lvl2pPr>
            <a:lvl3pPr lvl="2" rtl="0">
              <a:spcBef>
                <a:spcPts val="0"/>
              </a:spcBef>
              <a:spcAft>
                <a:spcPts val="0"/>
              </a:spcAft>
              <a:buSzPts val="1400"/>
              <a:buFont typeface="Krona One"/>
              <a:buNone/>
              <a:defRPr>
                <a:latin typeface="Krona One"/>
                <a:ea typeface="Krona One"/>
                <a:cs typeface="Krona One"/>
                <a:sym typeface="Krona One"/>
              </a:defRPr>
            </a:lvl3pPr>
            <a:lvl4pPr lvl="3" rtl="0">
              <a:spcBef>
                <a:spcPts val="0"/>
              </a:spcBef>
              <a:spcAft>
                <a:spcPts val="0"/>
              </a:spcAft>
              <a:buSzPts val="1400"/>
              <a:buFont typeface="Krona One"/>
              <a:buNone/>
              <a:defRPr>
                <a:latin typeface="Krona One"/>
                <a:ea typeface="Krona One"/>
                <a:cs typeface="Krona One"/>
                <a:sym typeface="Krona One"/>
              </a:defRPr>
            </a:lvl4pPr>
            <a:lvl5pPr lvl="4" rtl="0">
              <a:spcBef>
                <a:spcPts val="0"/>
              </a:spcBef>
              <a:spcAft>
                <a:spcPts val="0"/>
              </a:spcAft>
              <a:buSzPts val="1400"/>
              <a:buFont typeface="Krona One"/>
              <a:buNone/>
              <a:defRPr>
                <a:latin typeface="Krona One"/>
                <a:ea typeface="Krona One"/>
                <a:cs typeface="Krona One"/>
                <a:sym typeface="Krona One"/>
              </a:defRPr>
            </a:lvl5pPr>
            <a:lvl6pPr lvl="5" rtl="0">
              <a:spcBef>
                <a:spcPts val="0"/>
              </a:spcBef>
              <a:spcAft>
                <a:spcPts val="0"/>
              </a:spcAft>
              <a:buSzPts val="1400"/>
              <a:buFont typeface="Krona One"/>
              <a:buNone/>
              <a:defRPr>
                <a:latin typeface="Krona One"/>
                <a:ea typeface="Krona One"/>
                <a:cs typeface="Krona One"/>
                <a:sym typeface="Krona One"/>
              </a:defRPr>
            </a:lvl6pPr>
            <a:lvl7pPr lvl="6" rtl="0">
              <a:spcBef>
                <a:spcPts val="0"/>
              </a:spcBef>
              <a:spcAft>
                <a:spcPts val="0"/>
              </a:spcAft>
              <a:buSzPts val="1400"/>
              <a:buFont typeface="Krona One"/>
              <a:buNone/>
              <a:defRPr>
                <a:latin typeface="Krona One"/>
                <a:ea typeface="Krona One"/>
                <a:cs typeface="Krona One"/>
                <a:sym typeface="Krona One"/>
              </a:defRPr>
            </a:lvl7pPr>
            <a:lvl8pPr lvl="7" rtl="0">
              <a:spcBef>
                <a:spcPts val="0"/>
              </a:spcBef>
              <a:spcAft>
                <a:spcPts val="0"/>
              </a:spcAft>
              <a:buSzPts val="1400"/>
              <a:buFont typeface="Krona One"/>
              <a:buNone/>
              <a:defRPr>
                <a:latin typeface="Krona One"/>
                <a:ea typeface="Krona One"/>
                <a:cs typeface="Krona One"/>
                <a:sym typeface="Krona One"/>
              </a:defRPr>
            </a:lvl8pPr>
            <a:lvl9pPr lvl="8" rtl="0">
              <a:spcBef>
                <a:spcPts val="0"/>
              </a:spcBef>
              <a:spcAft>
                <a:spcPts val="0"/>
              </a:spcAft>
              <a:buSzPts val="1400"/>
              <a:buFont typeface="Krona One"/>
              <a:buNone/>
              <a:defRPr>
                <a:latin typeface="Krona One"/>
                <a:ea typeface="Krona One"/>
                <a:cs typeface="Krona One"/>
                <a:sym typeface="Kron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pic>
        <p:nvPicPr>
          <p:cNvPr id="62" name="Google Shape;62;p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3" name="Google Shape;63;p5"/>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 name="Google Shape;64;p5"/>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65" name="Google Shape;65;p5"/>
          <p:cNvCxnSpPr>
            <a:endCxn id="66"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67" name="Google Shape;67;p5"/>
          <p:cNvCxnSpPr>
            <a:stCxn id="68" idx="2"/>
            <a:endCxn id="66"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69" name="Google Shape;69;p5"/>
          <p:cNvCxnSpPr>
            <a:endCxn id="70"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71" name="Google Shape;71;p5"/>
          <p:cNvCxnSpPr>
            <a:stCxn id="72" idx="2"/>
            <a:endCxn id="70"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73" name="Google Shape;73;p5"/>
          <p:cNvCxnSpPr>
            <a:stCxn id="72" idx="2"/>
            <a:endCxn id="68"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74" name="Google Shape;74;p5"/>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txBox="1"/>
          <p:nvPr>
            <p:ph type="title"/>
          </p:nvPr>
        </p:nvSpPr>
        <p:spPr>
          <a:xfrm>
            <a:off x="876150" y="540000"/>
            <a:ext cx="7391700" cy="79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5"/>
          <p:cNvSpPr txBox="1"/>
          <p:nvPr>
            <p:ph idx="1" type="body"/>
          </p:nvPr>
        </p:nvSpPr>
        <p:spPr>
          <a:xfrm>
            <a:off x="1168609" y="3281605"/>
            <a:ext cx="3308700" cy="864600"/>
          </a:xfrm>
          <a:prstGeom prst="rect">
            <a:avLst/>
          </a:prstGeom>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 name="Google Shape;80;p5"/>
          <p:cNvSpPr txBox="1"/>
          <p:nvPr>
            <p:ph idx="2" type="body"/>
          </p:nvPr>
        </p:nvSpPr>
        <p:spPr>
          <a:xfrm>
            <a:off x="4666681" y="3281605"/>
            <a:ext cx="3308700" cy="864600"/>
          </a:xfrm>
          <a:prstGeom prst="rect">
            <a:avLst/>
          </a:prstGeom>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 name="Google Shape;81;p5"/>
          <p:cNvSpPr txBox="1"/>
          <p:nvPr>
            <p:ph idx="3" type="title"/>
          </p:nvPr>
        </p:nvSpPr>
        <p:spPr>
          <a:xfrm>
            <a:off x="1168609" y="2850880"/>
            <a:ext cx="3308700" cy="4380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2" name="Google Shape;82;p5"/>
          <p:cNvSpPr txBox="1"/>
          <p:nvPr>
            <p:ph idx="4" type="title"/>
          </p:nvPr>
        </p:nvSpPr>
        <p:spPr>
          <a:xfrm>
            <a:off x="4666681" y="2850880"/>
            <a:ext cx="3308700" cy="43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pic>
        <p:nvPicPr>
          <p:cNvPr id="84" name="Google Shape;84;p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85" name="Google Shape;85;p6"/>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6"/>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87" name="Google Shape;87;p6"/>
          <p:cNvCxnSpPr>
            <a:endCxn id="88"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89" name="Google Shape;89;p6"/>
          <p:cNvCxnSpPr>
            <a:stCxn id="90" idx="2"/>
            <a:endCxn id="88"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91" name="Google Shape;91;p6"/>
          <p:cNvCxnSpPr>
            <a:endCxn id="92"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93" name="Google Shape;93;p6"/>
          <p:cNvCxnSpPr>
            <a:stCxn id="94" idx="2"/>
            <a:endCxn id="92"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95" name="Google Shape;95;p6"/>
          <p:cNvCxnSpPr>
            <a:stCxn id="94" idx="2"/>
            <a:endCxn id="90"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96" name="Google Shape;96;p6"/>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txBox="1"/>
          <p:nvPr>
            <p:ph type="title"/>
          </p:nvPr>
        </p:nvSpPr>
        <p:spPr>
          <a:xfrm>
            <a:off x="876450" y="540000"/>
            <a:ext cx="7391100" cy="42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9" name="Shape 99"/>
        <p:cNvGrpSpPr/>
        <p:nvPr/>
      </p:nvGrpSpPr>
      <p:grpSpPr>
        <a:xfrm>
          <a:off x="0" y="0"/>
          <a:ext cx="0" cy="0"/>
          <a:chOff x="0" y="0"/>
          <a:chExt cx="0" cy="0"/>
        </a:xfrm>
      </p:grpSpPr>
      <p:pic>
        <p:nvPicPr>
          <p:cNvPr id="100" name="Google Shape;100;p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01" name="Google Shape;101;p7"/>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7"/>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103" name="Google Shape;103;p7"/>
          <p:cNvCxnSpPr>
            <a:endCxn id="104"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105" name="Google Shape;105;p7"/>
          <p:cNvCxnSpPr>
            <a:stCxn id="106" idx="2"/>
            <a:endCxn id="104"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107" name="Google Shape;107;p7"/>
          <p:cNvCxnSpPr>
            <a:endCxn id="108"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109" name="Google Shape;109;p7"/>
          <p:cNvCxnSpPr>
            <a:stCxn id="110" idx="2"/>
            <a:endCxn id="108"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111" name="Google Shape;111;p7"/>
          <p:cNvCxnSpPr>
            <a:stCxn id="110" idx="2"/>
            <a:endCxn id="106"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112" name="Google Shape;112;p7"/>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txBox="1"/>
          <p:nvPr>
            <p:ph type="title"/>
          </p:nvPr>
        </p:nvSpPr>
        <p:spPr>
          <a:xfrm>
            <a:off x="1204150" y="1001400"/>
            <a:ext cx="3792000" cy="7884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5" name="Google Shape;115;p7"/>
          <p:cNvSpPr txBox="1"/>
          <p:nvPr>
            <p:ph idx="1" type="body"/>
          </p:nvPr>
        </p:nvSpPr>
        <p:spPr>
          <a:xfrm>
            <a:off x="1204155" y="1789800"/>
            <a:ext cx="3792000" cy="23523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6" name="Shape 116"/>
        <p:cNvGrpSpPr/>
        <p:nvPr/>
      </p:nvGrpSpPr>
      <p:grpSpPr>
        <a:xfrm>
          <a:off x="0" y="0"/>
          <a:ext cx="0" cy="0"/>
          <a:chOff x="0" y="0"/>
          <a:chExt cx="0" cy="0"/>
        </a:xfrm>
      </p:grpSpPr>
      <p:pic>
        <p:nvPicPr>
          <p:cNvPr id="117" name="Google Shape;117;p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18" name="Google Shape;118;p8"/>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 name="Google Shape;119;p8"/>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120" name="Google Shape;120;p8"/>
          <p:cNvCxnSpPr>
            <a:endCxn id="121"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122" name="Google Shape;122;p8"/>
          <p:cNvCxnSpPr>
            <a:stCxn id="123" idx="2"/>
            <a:endCxn id="121"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124" name="Google Shape;124;p8"/>
          <p:cNvCxnSpPr>
            <a:endCxn id="125"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126" name="Google Shape;126;p8"/>
          <p:cNvCxnSpPr>
            <a:stCxn id="127" idx="2"/>
            <a:endCxn id="125"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128" name="Google Shape;128;p8"/>
          <p:cNvCxnSpPr>
            <a:stCxn id="127" idx="2"/>
            <a:endCxn id="123"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129" name="Google Shape;129;p8"/>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txBox="1"/>
          <p:nvPr>
            <p:ph type="title"/>
          </p:nvPr>
        </p:nvSpPr>
        <p:spPr>
          <a:xfrm>
            <a:off x="1847700" y="1503900"/>
            <a:ext cx="5448600" cy="213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 name="Shape 132"/>
        <p:cNvGrpSpPr/>
        <p:nvPr/>
      </p:nvGrpSpPr>
      <p:grpSpPr>
        <a:xfrm>
          <a:off x="0" y="0"/>
          <a:ext cx="0" cy="0"/>
          <a:chOff x="0" y="0"/>
          <a:chExt cx="0" cy="0"/>
        </a:xfrm>
      </p:grpSpPr>
      <p:pic>
        <p:nvPicPr>
          <p:cNvPr id="133" name="Google Shape;133;p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34" name="Google Shape;134;p9"/>
          <p:cNvSpPr txBox="1"/>
          <p:nvPr>
            <p:ph type="title"/>
          </p:nvPr>
        </p:nvSpPr>
        <p:spPr>
          <a:xfrm>
            <a:off x="2555625" y="1600550"/>
            <a:ext cx="4032300" cy="692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sz="3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5" name="Google Shape;135;p9"/>
          <p:cNvSpPr txBox="1"/>
          <p:nvPr>
            <p:ph idx="1" type="subTitle"/>
          </p:nvPr>
        </p:nvSpPr>
        <p:spPr>
          <a:xfrm>
            <a:off x="2555625" y="2292925"/>
            <a:ext cx="4032300" cy="980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6" name="Google Shape;136;p9"/>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9"/>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138" name="Google Shape;138;p9"/>
          <p:cNvCxnSpPr>
            <a:endCxn id="139"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140" name="Google Shape;140;p9"/>
          <p:cNvCxnSpPr>
            <a:stCxn id="141" idx="2"/>
            <a:endCxn id="139"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142" name="Google Shape;142;p9"/>
          <p:cNvCxnSpPr>
            <a:endCxn id="143"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144" name="Google Shape;144;p9"/>
          <p:cNvCxnSpPr>
            <a:stCxn id="145" idx="2"/>
            <a:endCxn id="143"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146" name="Google Shape;146;p9"/>
          <p:cNvCxnSpPr>
            <a:stCxn id="145" idx="2"/>
            <a:endCxn id="141"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147" name="Google Shape;147;p9"/>
          <p:cNvSpPr/>
          <p:nvPr/>
        </p:nvSpPr>
        <p:spPr>
          <a:xfrm flipH="1">
            <a:off x="8220250" y="4219975"/>
            <a:ext cx="656400" cy="656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 name="Shape 149"/>
        <p:cNvGrpSpPr/>
        <p:nvPr/>
      </p:nvGrpSpPr>
      <p:grpSpPr>
        <a:xfrm>
          <a:off x="0" y="0"/>
          <a:ext cx="0" cy="0"/>
          <a:chOff x="0" y="0"/>
          <a:chExt cx="0" cy="0"/>
        </a:xfrm>
      </p:grpSpPr>
      <p:pic>
        <p:nvPicPr>
          <p:cNvPr id="150" name="Google Shape;150;p10"/>
          <p:cNvPicPr preferRelativeResize="0"/>
          <p:nvPr/>
        </p:nvPicPr>
        <p:blipFill>
          <a:blip r:embed="rId2">
            <a:alphaModFix amt="21000"/>
          </a:blip>
          <a:stretch>
            <a:fillRect/>
          </a:stretch>
        </p:blipFill>
        <p:spPr>
          <a:xfrm>
            <a:off x="0" y="0"/>
            <a:ext cx="9144003" cy="5143501"/>
          </a:xfrm>
          <a:prstGeom prst="rect">
            <a:avLst/>
          </a:prstGeom>
          <a:noFill/>
          <a:ln>
            <a:noFill/>
          </a:ln>
        </p:spPr>
      </p:pic>
      <p:sp>
        <p:nvSpPr>
          <p:cNvPr id="151" name="Google Shape;151;p10"/>
          <p:cNvSpPr/>
          <p:nvPr/>
        </p:nvSpPr>
        <p:spPr>
          <a:xfrm flipH="1" rot="-5400000">
            <a:off x="3365250" y="-635400"/>
            <a:ext cx="2413500" cy="9144000"/>
          </a:xfrm>
          <a:prstGeom prst="rect">
            <a:avLst/>
          </a:prstGeom>
          <a:gradFill>
            <a:gsLst>
              <a:gs pos="0">
                <a:srgbClr val="EEEEEE">
                  <a:alpha val="64705"/>
                  <a:alpha val="54020"/>
                </a:srgbClr>
              </a:gs>
              <a:gs pos="65000">
                <a:srgbClr val="EEEEEE">
                  <a:alpha val="50588"/>
                  <a:alpha val="54020"/>
                </a:srgbClr>
              </a:gs>
              <a:gs pos="100000">
                <a:srgbClr val="EEEEEE">
                  <a:alpha val="0"/>
                  <a:alpha val="5402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0"/>
          <p:cNvSpPr/>
          <p:nvPr/>
        </p:nvSpPr>
        <p:spPr>
          <a:xfrm>
            <a:off x="88800" y="95825"/>
            <a:ext cx="8966400" cy="4952100"/>
          </a:xfrm>
          <a:prstGeom prst="roundRect">
            <a:avLst>
              <a:gd fmla="val 52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0"/>
          <p:cNvCxnSpPr/>
          <p:nvPr/>
        </p:nvCxnSpPr>
        <p:spPr>
          <a:xfrm>
            <a:off x="716700" y="95825"/>
            <a:ext cx="6600" cy="4952100"/>
          </a:xfrm>
          <a:prstGeom prst="straightConnector1">
            <a:avLst/>
          </a:prstGeom>
          <a:noFill/>
          <a:ln cap="flat" cmpd="sng" w="9525">
            <a:solidFill>
              <a:schemeClr val="lt1"/>
            </a:solidFill>
            <a:prstDash val="solid"/>
            <a:round/>
            <a:headEnd len="med" w="med" type="none"/>
            <a:tailEnd len="med" w="med" type="none"/>
          </a:ln>
        </p:spPr>
      </p:cxnSp>
      <p:cxnSp>
        <p:nvCxnSpPr>
          <p:cNvPr id="154" name="Google Shape;154;p10"/>
          <p:cNvCxnSpPr>
            <a:endCxn id="155" idx="0"/>
          </p:cNvCxnSpPr>
          <p:nvPr/>
        </p:nvCxnSpPr>
        <p:spPr>
          <a:xfrm>
            <a:off x="891850" y="4876325"/>
            <a:ext cx="7125600" cy="0"/>
          </a:xfrm>
          <a:prstGeom prst="straightConnector1">
            <a:avLst/>
          </a:prstGeom>
          <a:noFill/>
          <a:ln cap="flat" cmpd="sng" w="9525">
            <a:solidFill>
              <a:schemeClr val="lt1"/>
            </a:solidFill>
            <a:prstDash val="solid"/>
            <a:round/>
            <a:headEnd len="med" w="med" type="none"/>
            <a:tailEnd len="med" w="med" type="none"/>
          </a:ln>
        </p:spPr>
      </p:cxnSp>
      <p:cxnSp>
        <p:nvCxnSpPr>
          <p:cNvPr id="156" name="Google Shape;156;p10"/>
          <p:cNvCxnSpPr>
            <a:stCxn id="157" idx="2"/>
            <a:endCxn id="155" idx="0"/>
          </p:cNvCxnSpPr>
          <p:nvPr/>
        </p:nvCxnSpPr>
        <p:spPr>
          <a:xfrm flipH="1">
            <a:off x="8017450" y="4039975"/>
            <a:ext cx="859200" cy="836400"/>
          </a:xfrm>
          <a:prstGeom prst="straightConnector1">
            <a:avLst/>
          </a:prstGeom>
          <a:noFill/>
          <a:ln cap="flat" cmpd="sng" w="9525">
            <a:solidFill>
              <a:schemeClr val="lt1"/>
            </a:solidFill>
            <a:prstDash val="solid"/>
            <a:round/>
            <a:headEnd len="med" w="med" type="none"/>
            <a:tailEnd len="med" w="med" type="none"/>
          </a:ln>
        </p:spPr>
      </p:cxnSp>
      <p:cxnSp>
        <p:nvCxnSpPr>
          <p:cNvPr id="158" name="Google Shape;158;p10"/>
          <p:cNvCxnSpPr>
            <a:stCxn id="159" idx="3"/>
            <a:endCxn id="160" idx="4"/>
          </p:cNvCxnSpPr>
          <p:nvPr/>
        </p:nvCxnSpPr>
        <p:spPr>
          <a:xfrm>
            <a:off x="1872600" y="267175"/>
            <a:ext cx="6154500" cy="0"/>
          </a:xfrm>
          <a:prstGeom prst="straightConnector1">
            <a:avLst/>
          </a:prstGeom>
          <a:noFill/>
          <a:ln cap="flat" cmpd="sng" w="9525">
            <a:solidFill>
              <a:schemeClr val="lt1"/>
            </a:solidFill>
            <a:prstDash val="solid"/>
            <a:round/>
            <a:headEnd len="med" w="med" type="none"/>
            <a:tailEnd len="med" w="med" type="none"/>
          </a:ln>
        </p:spPr>
      </p:cxnSp>
      <p:cxnSp>
        <p:nvCxnSpPr>
          <p:cNvPr id="161" name="Google Shape;161;p10"/>
          <p:cNvCxnSpPr>
            <a:stCxn id="162" idx="2"/>
            <a:endCxn id="160" idx="4"/>
          </p:cNvCxnSpPr>
          <p:nvPr/>
        </p:nvCxnSpPr>
        <p:spPr>
          <a:xfrm rot="10800000">
            <a:off x="8027050" y="267075"/>
            <a:ext cx="849600" cy="861000"/>
          </a:xfrm>
          <a:prstGeom prst="straightConnector1">
            <a:avLst/>
          </a:prstGeom>
          <a:noFill/>
          <a:ln cap="flat" cmpd="sng" w="9525">
            <a:solidFill>
              <a:schemeClr val="lt1"/>
            </a:solidFill>
            <a:prstDash val="solid"/>
            <a:round/>
            <a:headEnd len="med" w="med" type="none"/>
            <a:tailEnd len="med" w="med" type="none"/>
          </a:ln>
        </p:spPr>
      </p:cxnSp>
      <p:cxnSp>
        <p:nvCxnSpPr>
          <p:cNvPr id="163" name="Google Shape;163;p10"/>
          <p:cNvCxnSpPr>
            <a:stCxn id="162" idx="2"/>
            <a:endCxn id="157" idx="2"/>
          </p:cNvCxnSpPr>
          <p:nvPr/>
        </p:nvCxnSpPr>
        <p:spPr>
          <a:xfrm>
            <a:off x="8876650" y="1128075"/>
            <a:ext cx="0" cy="2911800"/>
          </a:xfrm>
          <a:prstGeom prst="straightConnector1">
            <a:avLst/>
          </a:prstGeom>
          <a:noFill/>
          <a:ln cap="flat" cmpd="sng" w="9525">
            <a:solidFill>
              <a:schemeClr val="lt1"/>
            </a:solidFill>
            <a:prstDash val="solid"/>
            <a:round/>
            <a:headEnd len="med" w="med" type="none"/>
            <a:tailEnd len="med" w="med" type="none"/>
          </a:ln>
        </p:spPr>
      </p:cxnSp>
      <p:sp>
        <p:nvSpPr>
          <p:cNvPr id="164" name="Google Shape;164;p10"/>
          <p:cNvSpPr/>
          <p:nvPr/>
        </p:nvSpPr>
        <p:spPr>
          <a:xfrm flipH="1">
            <a:off x="8220250" y="4219975"/>
            <a:ext cx="656400" cy="656400"/>
          </a:xfrm>
          <a:prstGeom prst="rtTriangl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
          <p:cNvSpPr/>
          <p:nvPr/>
        </p:nvSpPr>
        <p:spPr>
          <a:xfrm>
            <a:off x="7941300" y="955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p:nvPr/>
        </p:nvSpPr>
        <p:spPr>
          <a:xfrm>
            <a:off x="8876650" y="10422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a:off x="8876650" y="395417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
          <p:cNvSpPr/>
          <p:nvPr/>
        </p:nvSpPr>
        <p:spPr>
          <a:xfrm>
            <a:off x="7931650" y="4876325"/>
            <a:ext cx="171600" cy="171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flipH="1" rot="-5400000">
            <a:off x="8220250" y="267075"/>
            <a:ext cx="656400" cy="6564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txBox="1"/>
          <p:nvPr>
            <p:ph idx="1" type="body"/>
          </p:nvPr>
        </p:nvSpPr>
        <p:spPr>
          <a:xfrm>
            <a:off x="1031400" y="3920875"/>
            <a:ext cx="7081200" cy="6828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sz="2500">
                <a:latin typeface="Krona One"/>
                <a:ea typeface="Krona One"/>
                <a:cs typeface="Krona One"/>
                <a:sym typeface="Krona 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32925" y="540000"/>
            <a:ext cx="7391100" cy="421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500"/>
              <a:buFont typeface="Krona One"/>
              <a:buNone/>
              <a:defRPr sz="2500">
                <a:solidFill>
                  <a:schemeClr val="lt1"/>
                </a:solidFill>
                <a:latin typeface="Krona One"/>
                <a:ea typeface="Krona One"/>
                <a:cs typeface="Krona One"/>
                <a:sym typeface="Krona One"/>
              </a:defRPr>
            </a:lvl1pPr>
            <a:lvl2pPr lvl="1">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2pPr>
            <a:lvl3pPr lvl="2">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3pPr>
            <a:lvl4pPr lvl="3">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4pPr>
            <a:lvl5pPr lvl="4">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5pPr>
            <a:lvl6pPr lvl="5">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6pPr>
            <a:lvl7pPr lvl="6">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7pPr>
            <a:lvl8pPr lvl="7">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8pPr>
            <a:lvl9pPr lvl="8">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9pPr>
          </a:lstStyle>
          <a:p/>
        </p:txBody>
      </p:sp>
      <p:sp>
        <p:nvSpPr>
          <p:cNvPr id="7" name="Google Shape;7;p1"/>
          <p:cNvSpPr txBox="1"/>
          <p:nvPr>
            <p:ph idx="1" type="body"/>
          </p:nvPr>
        </p:nvSpPr>
        <p:spPr>
          <a:xfrm>
            <a:off x="1032925" y="1237098"/>
            <a:ext cx="7391100" cy="33663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42.png"/><Relationship Id="rId6"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4.png"/><Relationship Id="rId6"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53.png"/><Relationship Id="rId6"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77.png"/><Relationship Id="rId6"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69.png"/><Relationship Id="rId4" Type="http://schemas.openxmlformats.org/officeDocument/2006/relationships/image" Target="../media/image65.png"/><Relationship Id="rId5"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70.png"/><Relationship Id="rId4" Type="http://schemas.openxmlformats.org/officeDocument/2006/relationships/image" Target="../media/image76.png"/><Relationship Id="rId5" Type="http://schemas.openxmlformats.org/officeDocument/2006/relationships/image" Target="../media/image68.png"/><Relationship Id="rId6"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75.png"/><Relationship Id="rId4" Type="http://schemas.openxmlformats.org/officeDocument/2006/relationships/image" Target="../media/image72.png"/><Relationship Id="rId5" Type="http://schemas.openxmlformats.org/officeDocument/2006/relationships/image" Target="../media/image78.png"/><Relationship Id="rId6"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5.xml"/><Relationship Id="rId3" Type="http://schemas.openxmlformats.org/officeDocument/2006/relationships/image" Target="../media/image82.png"/><Relationship Id="rId4" Type="http://schemas.openxmlformats.org/officeDocument/2006/relationships/image" Target="../media/image79.png"/><Relationship Id="rId5"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6.xml"/><Relationship Id="rId3" Type="http://schemas.openxmlformats.org/officeDocument/2006/relationships/image" Target="../media/image81.png"/><Relationship Id="rId4" Type="http://schemas.openxmlformats.org/officeDocument/2006/relationships/image" Target="../media/image85.png"/><Relationship Id="rId5"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 Id="rId3" Type="http://schemas.openxmlformats.org/officeDocument/2006/relationships/image" Target="../media/image84.png"/><Relationship Id="rId4" Type="http://schemas.openxmlformats.org/officeDocument/2006/relationships/image" Target="../media/image92.png"/><Relationship Id="rId5" Type="http://schemas.openxmlformats.org/officeDocument/2006/relationships/image" Target="../media/image97.png"/><Relationship Id="rId6"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8.xml"/><Relationship Id="rId3" Type="http://schemas.openxmlformats.org/officeDocument/2006/relationships/image" Target="../media/image91.png"/><Relationship Id="rId4" Type="http://schemas.openxmlformats.org/officeDocument/2006/relationships/image" Target="../media/image88.png"/><Relationship Id="rId5" Type="http://schemas.openxmlformats.org/officeDocument/2006/relationships/image" Target="../media/image86.png"/><Relationship Id="rId6" Type="http://schemas.openxmlformats.org/officeDocument/2006/relationships/image" Target="../media/image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0.pn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9.png"/><Relationship Id="rId4" Type="http://schemas.openxmlformats.org/officeDocument/2006/relationships/image" Target="../media/image94.png"/><Relationship Id="rId5" Type="http://schemas.openxmlformats.org/officeDocument/2006/relationships/image" Target="../media/image9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00.png"/><Relationship Id="rId4" Type="http://schemas.openxmlformats.org/officeDocument/2006/relationships/image" Target="../media/image98.png"/><Relationship Id="rId5" Type="http://schemas.openxmlformats.org/officeDocument/2006/relationships/image" Target="../media/image10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2.png"/><Relationship Id="rId4" Type="http://schemas.openxmlformats.org/officeDocument/2006/relationships/image" Target="../media/image104.png"/><Relationship Id="rId5" Type="http://schemas.openxmlformats.org/officeDocument/2006/relationships/image" Target="../media/image10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grpSp>
        <p:nvGrpSpPr>
          <p:cNvPr id="769" name="Google Shape;769;p40"/>
          <p:cNvGrpSpPr/>
          <p:nvPr/>
        </p:nvGrpSpPr>
        <p:grpSpPr>
          <a:xfrm>
            <a:off x="6750730" y="1034336"/>
            <a:ext cx="2198154" cy="2164200"/>
            <a:chOff x="5963330" y="1490086"/>
            <a:chExt cx="2198154" cy="2164200"/>
          </a:xfrm>
        </p:grpSpPr>
        <p:grpSp>
          <p:nvGrpSpPr>
            <p:cNvPr id="770" name="Google Shape;770;p40"/>
            <p:cNvGrpSpPr/>
            <p:nvPr/>
          </p:nvGrpSpPr>
          <p:grpSpPr>
            <a:xfrm>
              <a:off x="5963330" y="1490138"/>
              <a:ext cx="2198154" cy="2164096"/>
              <a:chOff x="4102900" y="2962700"/>
              <a:chExt cx="1495750" cy="1472575"/>
            </a:xfrm>
          </p:grpSpPr>
          <p:sp>
            <p:nvSpPr>
              <p:cNvPr id="771" name="Google Shape;771;p40"/>
              <p:cNvSpPr/>
              <p:nvPr/>
            </p:nvSpPr>
            <p:spPr>
              <a:xfrm>
                <a:off x="4826275" y="2962700"/>
                <a:ext cx="604275" cy="283725"/>
              </a:xfrm>
              <a:custGeom>
                <a:rect b="b" l="l" r="r" t="t"/>
                <a:pathLst>
                  <a:path extrusionOk="0" h="11349" w="24171">
                    <a:moveTo>
                      <a:pt x="633" y="4"/>
                    </a:moveTo>
                    <a:cubicBezTo>
                      <a:pt x="421" y="5"/>
                      <a:pt x="210" y="9"/>
                      <a:pt x="0" y="16"/>
                    </a:cubicBezTo>
                    <a:lnTo>
                      <a:pt x="633" y="4"/>
                    </a:lnTo>
                    <a:close/>
                    <a:moveTo>
                      <a:pt x="912" y="0"/>
                    </a:moveTo>
                    <a:cubicBezTo>
                      <a:pt x="880" y="0"/>
                      <a:pt x="848" y="0"/>
                      <a:pt x="815" y="1"/>
                    </a:cubicBezTo>
                    <a:lnTo>
                      <a:pt x="633" y="4"/>
                    </a:lnTo>
                    <a:lnTo>
                      <a:pt x="633" y="4"/>
                    </a:lnTo>
                    <a:cubicBezTo>
                      <a:pt x="670" y="4"/>
                      <a:pt x="707" y="4"/>
                      <a:pt x="744" y="4"/>
                    </a:cubicBezTo>
                    <a:cubicBezTo>
                      <a:pt x="8026" y="4"/>
                      <a:pt x="16668" y="3520"/>
                      <a:pt x="22321" y="9248"/>
                    </a:cubicBezTo>
                    <a:cubicBezTo>
                      <a:pt x="22865" y="9806"/>
                      <a:pt x="23361" y="10353"/>
                      <a:pt x="23816" y="10906"/>
                    </a:cubicBezTo>
                    <a:lnTo>
                      <a:pt x="23816" y="10906"/>
                    </a:lnTo>
                    <a:lnTo>
                      <a:pt x="23731" y="10800"/>
                    </a:lnTo>
                    <a:cubicBezTo>
                      <a:pt x="23277" y="10236"/>
                      <a:pt x="22775" y="9687"/>
                      <a:pt x="22227" y="9123"/>
                    </a:cubicBezTo>
                    <a:cubicBezTo>
                      <a:pt x="16640" y="3474"/>
                      <a:pt x="8102" y="0"/>
                      <a:pt x="912" y="0"/>
                    </a:cubicBezTo>
                    <a:close/>
                    <a:moveTo>
                      <a:pt x="23816" y="10906"/>
                    </a:moveTo>
                    <a:lnTo>
                      <a:pt x="24170" y="11349"/>
                    </a:lnTo>
                    <a:cubicBezTo>
                      <a:pt x="24055" y="11201"/>
                      <a:pt x="23937" y="11053"/>
                      <a:pt x="23816" y="109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72" name="Google Shape;772;p40"/>
              <p:cNvSpPr/>
              <p:nvPr/>
            </p:nvSpPr>
            <p:spPr>
              <a:xfrm>
                <a:off x="4641700" y="2971975"/>
                <a:ext cx="885250" cy="438650"/>
              </a:xfrm>
              <a:custGeom>
                <a:rect b="b" l="l" r="r" t="t"/>
                <a:pathLst>
                  <a:path extrusionOk="0" h="17546" w="35410">
                    <a:moveTo>
                      <a:pt x="517" y="709"/>
                    </a:moveTo>
                    <a:lnTo>
                      <a:pt x="517" y="709"/>
                    </a:lnTo>
                    <a:cubicBezTo>
                      <a:pt x="343" y="754"/>
                      <a:pt x="171" y="802"/>
                      <a:pt x="1" y="852"/>
                    </a:cubicBezTo>
                    <a:lnTo>
                      <a:pt x="517" y="709"/>
                    </a:lnTo>
                    <a:close/>
                    <a:moveTo>
                      <a:pt x="6119" y="0"/>
                    </a:moveTo>
                    <a:cubicBezTo>
                      <a:pt x="4158" y="0"/>
                      <a:pt x="2285" y="226"/>
                      <a:pt x="565" y="695"/>
                    </a:cubicBezTo>
                    <a:lnTo>
                      <a:pt x="517" y="709"/>
                    </a:lnTo>
                    <a:lnTo>
                      <a:pt x="517" y="709"/>
                    </a:lnTo>
                    <a:cubicBezTo>
                      <a:pt x="2202" y="269"/>
                      <a:pt x="4028" y="57"/>
                      <a:pt x="5935" y="57"/>
                    </a:cubicBezTo>
                    <a:cubicBezTo>
                      <a:pt x="14255" y="57"/>
                      <a:pt x="24126" y="4074"/>
                      <a:pt x="30581" y="10617"/>
                    </a:cubicBezTo>
                    <a:cubicBezTo>
                      <a:pt x="32716" y="12797"/>
                      <a:pt x="34282" y="15033"/>
                      <a:pt x="35266" y="17217"/>
                    </a:cubicBezTo>
                    <a:lnTo>
                      <a:pt x="35266" y="17217"/>
                    </a:lnTo>
                    <a:lnTo>
                      <a:pt x="35190" y="17044"/>
                    </a:lnTo>
                    <a:cubicBezTo>
                      <a:pt x="34218" y="14865"/>
                      <a:pt x="32666" y="12624"/>
                      <a:pt x="30534" y="10461"/>
                    </a:cubicBezTo>
                    <a:cubicBezTo>
                      <a:pt x="24140" y="3977"/>
                      <a:pt x="14360" y="0"/>
                      <a:pt x="6119" y="0"/>
                    </a:cubicBezTo>
                    <a:close/>
                    <a:moveTo>
                      <a:pt x="35266" y="17217"/>
                    </a:moveTo>
                    <a:lnTo>
                      <a:pt x="35409" y="17545"/>
                    </a:lnTo>
                    <a:cubicBezTo>
                      <a:pt x="35363" y="17436"/>
                      <a:pt x="35315" y="17327"/>
                      <a:pt x="35266" y="172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73" name="Google Shape;773;p40"/>
              <p:cNvSpPr/>
              <p:nvPr/>
            </p:nvSpPr>
            <p:spPr>
              <a:xfrm>
                <a:off x="4489275" y="2998375"/>
                <a:ext cx="1083900" cy="567425"/>
              </a:xfrm>
              <a:custGeom>
                <a:rect b="b" l="l" r="r" t="t"/>
                <a:pathLst>
                  <a:path extrusionOk="0" h="22697" w="43356">
                    <a:moveTo>
                      <a:pt x="454" y="2140"/>
                    </a:moveTo>
                    <a:cubicBezTo>
                      <a:pt x="300" y="2219"/>
                      <a:pt x="148" y="2300"/>
                      <a:pt x="0" y="2382"/>
                    </a:cubicBezTo>
                    <a:lnTo>
                      <a:pt x="454" y="2140"/>
                    </a:lnTo>
                    <a:close/>
                    <a:moveTo>
                      <a:pt x="10071" y="1"/>
                    </a:moveTo>
                    <a:cubicBezTo>
                      <a:pt x="7369" y="1"/>
                      <a:pt x="4816" y="389"/>
                      <a:pt x="2555" y="1207"/>
                    </a:cubicBezTo>
                    <a:cubicBezTo>
                      <a:pt x="1819" y="1473"/>
                      <a:pt x="1113" y="1787"/>
                      <a:pt x="471" y="2132"/>
                    </a:cubicBezTo>
                    <a:lnTo>
                      <a:pt x="454" y="2140"/>
                    </a:lnTo>
                    <a:lnTo>
                      <a:pt x="454" y="2140"/>
                    </a:lnTo>
                    <a:cubicBezTo>
                      <a:pt x="1037" y="1842"/>
                      <a:pt x="1667" y="1568"/>
                      <a:pt x="2336" y="1332"/>
                    </a:cubicBezTo>
                    <a:cubicBezTo>
                      <a:pt x="4608" y="512"/>
                      <a:pt x="7172" y="123"/>
                      <a:pt x="9887" y="123"/>
                    </a:cubicBezTo>
                    <a:cubicBezTo>
                      <a:pt x="19046" y="123"/>
                      <a:pt x="29914" y="4550"/>
                      <a:pt x="37023" y="11756"/>
                    </a:cubicBezTo>
                    <a:cubicBezTo>
                      <a:pt x="40573" y="15352"/>
                      <a:pt x="42666" y="19101"/>
                      <a:pt x="43334" y="22579"/>
                    </a:cubicBezTo>
                    <a:lnTo>
                      <a:pt x="43334" y="22579"/>
                    </a:lnTo>
                    <a:lnTo>
                      <a:pt x="43262" y="22195"/>
                    </a:lnTo>
                    <a:cubicBezTo>
                      <a:pt x="42572" y="18778"/>
                      <a:pt x="40503" y="15079"/>
                      <a:pt x="37023" y="11552"/>
                    </a:cubicBezTo>
                    <a:cubicBezTo>
                      <a:pt x="29965" y="4397"/>
                      <a:pt x="19171" y="1"/>
                      <a:pt x="10071" y="1"/>
                    </a:cubicBezTo>
                    <a:close/>
                    <a:moveTo>
                      <a:pt x="43334" y="22579"/>
                    </a:moveTo>
                    <a:lnTo>
                      <a:pt x="43356" y="22696"/>
                    </a:lnTo>
                    <a:cubicBezTo>
                      <a:pt x="43348" y="22657"/>
                      <a:pt x="43341" y="22618"/>
                      <a:pt x="43334" y="225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74" name="Google Shape;774;p40"/>
              <p:cNvSpPr/>
              <p:nvPr/>
            </p:nvSpPr>
            <p:spPr>
              <a:xfrm>
                <a:off x="4364675" y="3042125"/>
                <a:ext cx="1220425" cy="677275"/>
              </a:xfrm>
              <a:custGeom>
                <a:rect b="b" l="l" r="r" t="t"/>
                <a:pathLst>
                  <a:path extrusionOk="0" h="27091" w="48817">
                    <a:moveTo>
                      <a:pt x="376" y="3859"/>
                    </a:moveTo>
                    <a:cubicBezTo>
                      <a:pt x="247" y="3963"/>
                      <a:pt x="122" y="4068"/>
                      <a:pt x="0" y="4175"/>
                    </a:cubicBezTo>
                    <a:lnTo>
                      <a:pt x="376" y="3859"/>
                    </a:lnTo>
                    <a:close/>
                    <a:moveTo>
                      <a:pt x="12983" y="1"/>
                    </a:moveTo>
                    <a:cubicBezTo>
                      <a:pt x="10091" y="1"/>
                      <a:pt x="7359" y="415"/>
                      <a:pt x="4937" y="1291"/>
                    </a:cubicBezTo>
                    <a:cubicBezTo>
                      <a:pt x="3135" y="1933"/>
                      <a:pt x="1614" y="2811"/>
                      <a:pt x="392" y="3846"/>
                    </a:cubicBezTo>
                    <a:lnTo>
                      <a:pt x="376" y="3859"/>
                    </a:lnTo>
                    <a:lnTo>
                      <a:pt x="376" y="3859"/>
                    </a:lnTo>
                    <a:cubicBezTo>
                      <a:pt x="1565" y="2900"/>
                      <a:pt x="3022" y="2086"/>
                      <a:pt x="4734" y="1463"/>
                    </a:cubicBezTo>
                    <a:cubicBezTo>
                      <a:pt x="7160" y="590"/>
                      <a:pt x="9899" y="176"/>
                      <a:pt x="12797" y="176"/>
                    </a:cubicBezTo>
                    <a:cubicBezTo>
                      <a:pt x="22590" y="176"/>
                      <a:pt x="34211" y="4903"/>
                      <a:pt x="41819" y="12608"/>
                    </a:cubicBezTo>
                    <a:cubicBezTo>
                      <a:pt x="46378" y="17241"/>
                      <a:pt x="48700" y="22130"/>
                      <a:pt x="48811" y="26425"/>
                    </a:cubicBezTo>
                    <a:lnTo>
                      <a:pt x="48811" y="26425"/>
                    </a:lnTo>
                    <a:cubicBezTo>
                      <a:pt x="48799" y="22075"/>
                      <a:pt x="46494" y="17094"/>
                      <a:pt x="41850" y="12372"/>
                    </a:cubicBezTo>
                    <a:cubicBezTo>
                      <a:pt x="34284" y="4709"/>
                      <a:pt x="22728" y="1"/>
                      <a:pt x="12983" y="1"/>
                    </a:cubicBezTo>
                    <a:close/>
                    <a:moveTo>
                      <a:pt x="48811" y="26425"/>
                    </a:moveTo>
                    <a:cubicBezTo>
                      <a:pt x="48811" y="26480"/>
                      <a:pt x="48810" y="26535"/>
                      <a:pt x="48810" y="26589"/>
                    </a:cubicBezTo>
                    <a:lnTo>
                      <a:pt x="48810" y="27091"/>
                    </a:lnTo>
                    <a:cubicBezTo>
                      <a:pt x="48816" y="26871"/>
                      <a:pt x="48816" y="26649"/>
                      <a:pt x="48811" y="2642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75" name="Google Shape;775;p40"/>
              <p:cNvSpPr/>
              <p:nvPr/>
            </p:nvSpPr>
            <p:spPr>
              <a:xfrm>
                <a:off x="4262775" y="3102950"/>
                <a:ext cx="1333125" cy="766150"/>
              </a:xfrm>
              <a:custGeom>
                <a:rect b="b" l="l" r="r" t="t"/>
                <a:pathLst>
                  <a:path extrusionOk="0" h="30646" w="53325">
                    <a:moveTo>
                      <a:pt x="165" y="5933"/>
                    </a:moveTo>
                    <a:cubicBezTo>
                      <a:pt x="109" y="6004"/>
                      <a:pt x="54" y="6075"/>
                      <a:pt x="1" y="6146"/>
                    </a:cubicBezTo>
                    <a:lnTo>
                      <a:pt x="165" y="5933"/>
                    </a:lnTo>
                    <a:close/>
                    <a:moveTo>
                      <a:pt x="15091" y="0"/>
                    </a:moveTo>
                    <a:cubicBezTo>
                      <a:pt x="12085" y="0"/>
                      <a:pt x="9244" y="429"/>
                      <a:pt x="6725" y="1334"/>
                    </a:cubicBezTo>
                    <a:cubicBezTo>
                      <a:pt x="3904" y="2353"/>
                      <a:pt x="1772" y="3874"/>
                      <a:pt x="314" y="5739"/>
                    </a:cubicBezTo>
                    <a:lnTo>
                      <a:pt x="165" y="5933"/>
                    </a:lnTo>
                    <a:lnTo>
                      <a:pt x="165" y="5933"/>
                    </a:lnTo>
                    <a:cubicBezTo>
                      <a:pt x="1621" y="4087"/>
                      <a:pt x="3760" y="2581"/>
                      <a:pt x="6553" y="1569"/>
                    </a:cubicBezTo>
                    <a:cubicBezTo>
                      <a:pt x="9076" y="660"/>
                      <a:pt x="11924" y="229"/>
                      <a:pt x="14939" y="229"/>
                    </a:cubicBezTo>
                    <a:cubicBezTo>
                      <a:pt x="25126" y="229"/>
                      <a:pt x="37217" y="5150"/>
                      <a:pt x="45127" y="13168"/>
                    </a:cubicBezTo>
                    <a:cubicBezTo>
                      <a:pt x="50914" y="19032"/>
                      <a:pt x="53225" y="25304"/>
                      <a:pt x="52149" y="30367"/>
                    </a:cubicBezTo>
                    <a:lnTo>
                      <a:pt x="52149" y="30367"/>
                    </a:lnTo>
                    <a:lnTo>
                      <a:pt x="52196" y="30159"/>
                    </a:lnTo>
                    <a:cubicBezTo>
                      <a:pt x="53325" y="25097"/>
                      <a:pt x="51021" y="18795"/>
                      <a:pt x="45205" y="12902"/>
                    </a:cubicBezTo>
                    <a:cubicBezTo>
                      <a:pt x="37318" y="4906"/>
                      <a:pt x="25258" y="0"/>
                      <a:pt x="15091" y="0"/>
                    </a:cubicBezTo>
                    <a:close/>
                    <a:moveTo>
                      <a:pt x="52149" y="30367"/>
                    </a:moveTo>
                    <a:lnTo>
                      <a:pt x="52086" y="30645"/>
                    </a:lnTo>
                    <a:cubicBezTo>
                      <a:pt x="52109" y="30553"/>
                      <a:pt x="52130" y="30460"/>
                      <a:pt x="52149" y="30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76" name="Google Shape;776;p40"/>
              <p:cNvSpPr/>
              <p:nvPr/>
            </p:nvSpPr>
            <p:spPr>
              <a:xfrm>
                <a:off x="4185200" y="3181000"/>
                <a:ext cx="1396200" cy="830725"/>
              </a:xfrm>
              <a:custGeom>
                <a:rect b="b" l="l" r="r" t="t"/>
                <a:pathLst>
                  <a:path extrusionOk="0" h="33229" w="55848">
                    <a:moveTo>
                      <a:pt x="59" y="8060"/>
                    </a:moveTo>
                    <a:cubicBezTo>
                      <a:pt x="39" y="8100"/>
                      <a:pt x="19" y="8141"/>
                      <a:pt x="0" y="8181"/>
                    </a:cubicBezTo>
                    <a:lnTo>
                      <a:pt x="59" y="8060"/>
                    </a:lnTo>
                    <a:close/>
                    <a:moveTo>
                      <a:pt x="16435" y="1"/>
                    </a:moveTo>
                    <a:cubicBezTo>
                      <a:pt x="13377" y="1"/>
                      <a:pt x="10489" y="439"/>
                      <a:pt x="7931" y="1363"/>
                    </a:cubicBezTo>
                    <a:cubicBezTo>
                      <a:pt x="4154" y="2711"/>
                      <a:pt x="1583" y="4952"/>
                      <a:pt x="220" y="7727"/>
                    </a:cubicBezTo>
                    <a:lnTo>
                      <a:pt x="59" y="8060"/>
                    </a:lnTo>
                    <a:lnTo>
                      <a:pt x="59" y="8060"/>
                    </a:lnTo>
                    <a:cubicBezTo>
                      <a:pt x="1423" y="5278"/>
                      <a:pt x="4005" y="3020"/>
                      <a:pt x="7790" y="1645"/>
                    </a:cubicBezTo>
                    <a:cubicBezTo>
                      <a:pt x="10349" y="725"/>
                      <a:pt x="13235" y="289"/>
                      <a:pt x="16289" y="289"/>
                    </a:cubicBezTo>
                    <a:cubicBezTo>
                      <a:pt x="26614" y="289"/>
                      <a:pt x="38862" y="5272"/>
                      <a:pt x="46882" y="13401"/>
                    </a:cubicBezTo>
                    <a:cubicBezTo>
                      <a:pt x="53700" y="20313"/>
                      <a:pt x="55754" y="27774"/>
                      <a:pt x="53183" y="33229"/>
                    </a:cubicBezTo>
                    <a:lnTo>
                      <a:pt x="53403" y="32774"/>
                    </a:lnTo>
                    <a:cubicBezTo>
                      <a:pt x="55848" y="27335"/>
                      <a:pt x="53763" y="19953"/>
                      <a:pt x="47007" y="13103"/>
                    </a:cubicBezTo>
                    <a:cubicBezTo>
                      <a:pt x="39003" y="4989"/>
                      <a:pt x="26754" y="1"/>
                      <a:pt x="164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77" name="Google Shape;777;p40"/>
              <p:cNvSpPr/>
              <p:nvPr/>
            </p:nvSpPr>
            <p:spPr>
              <a:xfrm>
                <a:off x="4135025" y="3273100"/>
                <a:ext cx="1408775" cy="868325"/>
              </a:xfrm>
              <a:custGeom>
                <a:rect b="b" l="l" r="r" t="t"/>
                <a:pathLst>
                  <a:path extrusionOk="0" h="34733" w="56351">
                    <a:moveTo>
                      <a:pt x="92" y="9865"/>
                    </a:moveTo>
                    <a:cubicBezTo>
                      <a:pt x="60" y="9982"/>
                      <a:pt x="29" y="10100"/>
                      <a:pt x="1" y="10218"/>
                    </a:cubicBezTo>
                    <a:lnTo>
                      <a:pt x="92" y="9865"/>
                    </a:lnTo>
                    <a:close/>
                    <a:moveTo>
                      <a:pt x="16927" y="0"/>
                    </a:moveTo>
                    <a:cubicBezTo>
                      <a:pt x="13903" y="0"/>
                      <a:pt x="11045" y="433"/>
                      <a:pt x="8512" y="1347"/>
                    </a:cubicBezTo>
                    <a:cubicBezTo>
                      <a:pt x="3888" y="3008"/>
                      <a:pt x="1082" y="6033"/>
                      <a:pt x="126" y="9732"/>
                    </a:cubicBezTo>
                    <a:lnTo>
                      <a:pt x="92" y="9865"/>
                    </a:lnTo>
                    <a:lnTo>
                      <a:pt x="92" y="9865"/>
                    </a:lnTo>
                    <a:cubicBezTo>
                      <a:pt x="1089" y="6249"/>
                      <a:pt x="3878" y="3315"/>
                      <a:pt x="8418" y="1660"/>
                    </a:cubicBezTo>
                    <a:cubicBezTo>
                      <a:pt x="10942" y="751"/>
                      <a:pt x="13790" y="320"/>
                      <a:pt x="16805" y="320"/>
                    </a:cubicBezTo>
                    <a:cubicBezTo>
                      <a:pt x="26992" y="320"/>
                      <a:pt x="39083" y="5240"/>
                      <a:pt x="46992" y="13259"/>
                    </a:cubicBezTo>
                    <a:cubicBezTo>
                      <a:pt x="54446" y="20821"/>
                      <a:pt x="56133" y="29055"/>
                      <a:pt x="52248" y="34512"/>
                    </a:cubicBezTo>
                    <a:lnTo>
                      <a:pt x="52248" y="34512"/>
                    </a:lnTo>
                    <a:lnTo>
                      <a:pt x="52384" y="34325"/>
                    </a:lnTo>
                    <a:cubicBezTo>
                      <a:pt x="56350" y="28855"/>
                      <a:pt x="54673" y="20563"/>
                      <a:pt x="47165" y="12961"/>
                    </a:cubicBezTo>
                    <a:cubicBezTo>
                      <a:pt x="39245" y="4932"/>
                      <a:pt x="27136" y="0"/>
                      <a:pt x="16927" y="0"/>
                    </a:cubicBezTo>
                    <a:close/>
                    <a:moveTo>
                      <a:pt x="52248" y="34512"/>
                    </a:moveTo>
                    <a:lnTo>
                      <a:pt x="52087" y="34733"/>
                    </a:lnTo>
                    <a:cubicBezTo>
                      <a:pt x="52141" y="34660"/>
                      <a:pt x="52195" y="34586"/>
                      <a:pt x="52248" y="345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78" name="Google Shape;778;p40"/>
              <p:cNvSpPr/>
              <p:nvPr/>
            </p:nvSpPr>
            <p:spPr>
              <a:xfrm>
                <a:off x="4115050" y="3373800"/>
                <a:ext cx="1370750" cy="877750"/>
              </a:xfrm>
              <a:custGeom>
                <a:rect b="b" l="l" r="r" t="t"/>
                <a:pathLst>
                  <a:path extrusionOk="0" h="35110" w="54830">
                    <a:moveTo>
                      <a:pt x="4" y="12069"/>
                    </a:moveTo>
                    <a:cubicBezTo>
                      <a:pt x="3" y="12105"/>
                      <a:pt x="1" y="12142"/>
                      <a:pt x="0" y="12178"/>
                    </a:cubicBezTo>
                    <a:lnTo>
                      <a:pt x="4" y="12069"/>
                    </a:lnTo>
                    <a:close/>
                    <a:moveTo>
                      <a:pt x="16561" y="0"/>
                    </a:moveTo>
                    <a:cubicBezTo>
                      <a:pt x="13645" y="0"/>
                      <a:pt x="10890" y="418"/>
                      <a:pt x="8449" y="1300"/>
                    </a:cubicBezTo>
                    <a:cubicBezTo>
                      <a:pt x="3057" y="3244"/>
                      <a:pt x="220" y="7068"/>
                      <a:pt x="16" y="11676"/>
                    </a:cubicBezTo>
                    <a:lnTo>
                      <a:pt x="4" y="12069"/>
                    </a:lnTo>
                    <a:lnTo>
                      <a:pt x="4" y="12069"/>
                    </a:lnTo>
                    <a:cubicBezTo>
                      <a:pt x="170" y="7431"/>
                      <a:pt x="2989" y="3589"/>
                      <a:pt x="8402" y="1629"/>
                    </a:cubicBezTo>
                    <a:cubicBezTo>
                      <a:pt x="10828" y="756"/>
                      <a:pt x="13566" y="342"/>
                      <a:pt x="16463" y="342"/>
                    </a:cubicBezTo>
                    <a:cubicBezTo>
                      <a:pt x="26257" y="342"/>
                      <a:pt x="37879" y="5072"/>
                      <a:pt x="45487" y="12789"/>
                    </a:cubicBezTo>
                    <a:cubicBezTo>
                      <a:pt x="53410" y="20819"/>
                      <a:pt x="54549" y="29646"/>
                      <a:pt x="49157" y="34792"/>
                    </a:cubicBezTo>
                    <a:lnTo>
                      <a:pt x="49157" y="34792"/>
                    </a:lnTo>
                    <a:lnTo>
                      <a:pt x="49186" y="34765"/>
                    </a:lnTo>
                    <a:cubicBezTo>
                      <a:pt x="54829" y="29639"/>
                      <a:pt x="53748" y="20658"/>
                      <a:pt x="45691" y="12491"/>
                    </a:cubicBezTo>
                    <a:cubicBezTo>
                      <a:pt x="38062" y="4754"/>
                      <a:pt x="26396" y="0"/>
                      <a:pt x="16561" y="0"/>
                    </a:cubicBezTo>
                    <a:close/>
                    <a:moveTo>
                      <a:pt x="49157" y="34792"/>
                    </a:moveTo>
                    <a:lnTo>
                      <a:pt x="48810" y="35109"/>
                    </a:lnTo>
                    <a:cubicBezTo>
                      <a:pt x="48929" y="35005"/>
                      <a:pt x="49044" y="34899"/>
                      <a:pt x="49157" y="3479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79" name="Google Shape;779;p40"/>
              <p:cNvSpPr/>
              <p:nvPr/>
            </p:nvSpPr>
            <p:spPr>
              <a:xfrm>
                <a:off x="4102900" y="3480575"/>
                <a:ext cx="1306100" cy="859925"/>
              </a:xfrm>
              <a:custGeom>
                <a:rect b="b" l="l" r="r" t="t"/>
                <a:pathLst>
                  <a:path extrusionOk="0" h="34397" w="52244">
                    <a:moveTo>
                      <a:pt x="839" y="13387"/>
                    </a:moveTo>
                    <a:cubicBezTo>
                      <a:pt x="867" y="13602"/>
                      <a:pt x="901" y="13818"/>
                      <a:pt x="941" y="14036"/>
                    </a:cubicBezTo>
                    <a:lnTo>
                      <a:pt x="863" y="13534"/>
                    </a:lnTo>
                    <a:cubicBezTo>
                      <a:pt x="854" y="13485"/>
                      <a:pt x="847" y="13436"/>
                      <a:pt x="839" y="13387"/>
                    </a:cubicBezTo>
                    <a:close/>
                    <a:moveTo>
                      <a:pt x="16187" y="1"/>
                    </a:moveTo>
                    <a:cubicBezTo>
                      <a:pt x="13456" y="1"/>
                      <a:pt x="10877" y="391"/>
                      <a:pt x="8590" y="1214"/>
                    </a:cubicBezTo>
                    <a:cubicBezTo>
                      <a:pt x="2625" y="3373"/>
                      <a:pt x="1" y="8011"/>
                      <a:pt x="839" y="13387"/>
                    </a:cubicBezTo>
                    <a:lnTo>
                      <a:pt x="839" y="13387"/>
                    </a:lnTo>
                    <a:cubicBezTo>
                      <a:pt x="148" y="8161"/>
                      <a:pt x="2764" y="3682"/>
                      <a:pt x="8590" y="1574"/>
                    </a:cubicBezTo>
                    <a:cubicBezTo>
                      <a:pt x="10865" y="754"/>
                      <a:pt x="13432" y="365"/>
                      <a:pt x="16148" y="365"/>
                    </a:cubicBezTo>
                    <a:cubicBezTo>
                      <a:pt x="25314" y="365"/>
                      <a:pt x="36183" y="4795"/>
                      <a:pt x="43293" y="12014"/>
                    </a:cubicBezTo>
                    <a:cubicBezTo>
                      <a:pt x="51692" y="20521"/>
                      <a:pt x="51958" y="29989"/>
                      <a:pt x="44416" y="34320"/>
                    </a:cubicBezTo>
                    <a:lnTo>
                      <a:pt x="44416" y="34320"/>
                    </a:lnTo>
                    <a:lnTo>
                      <a:pt x="44751" y="34130"/>
                    </a:lnTo>
                    <a:cubicBezTo>
                      <a:pt x="52243" y="29741"/>
                      <a:pt x="51961" y="20258"/>
                      <a:pt x="43528" y="11716"/>
                    </a:cubicBezTo>
                    <a:cubicBezTo>
                      <a:pt x="36367" y="4458"/>
                      <a:pt x="25417" y="1"/>
                      <a:pt x="16187" y="1"/>
                    </a:cubicBezTo>
                    <a:close/>
                    <a:moveTo>
                      <a:pt x="44416" y="34320"/>
                    </a:moveTo>
                    <a:lnTo>
                      <a:pt x="44281" y="34396"/>
                    </a:lnTo>
                    <a:cubicBezTo>
                      <a:pt x="44326" y="34371"/>
                      <a:pt x="44371" y="34346"/>
                      <a:pt x="44416" y="343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80" name="Google Shape;780;p40"/>
              <p:cNvSpPr/>
              <p:nvPr/>
            </p:nvSpPr>
            <p:spPr>
              <a:xfrm>
                <a:off x="4106425" y="3591725"/>
                <a:ext cx="1222625" cy="812650"/>
              </a:xfrm>
              <a:custGeom>
                <a:rect b="b" l="l" r="r" t="t"/>
                <a:pathLst>
                  <a:path extrusionOk="0" h="32506" w="48905">
                    <a:moveTo>
                      <a:pt x="2365" y="15092"/>
                    </a:moveTo>
                    <a:cubicBezTo>
                      <a:pt x="2453" y="15331"/>
                      <a:pt x="2548" y="15571"/>
                      <a:pt x="2650" y="15812"/>
                    </a:cubicBezTo>
                    <a:lnTo>
                      <a:pt x="2446" y="15295"/>
                    </a:lnTo>
                    <a:cubicBezTo>
                      <a:pt x="2418" y="15227"/>
                      <a:pt x="2392" y="15159"/>
                      <a:pt x="2365" y="15092"/>
                    </a:cubicBezTo>
                    <a:close/>
                    <a:moveTo>
                      <a:pt x="15568" y="0"/>
                    </a:moveTo>
                    <a:cubicBezTo>
                      <a:pt x="13077" y="0"/>
                      <a:pt x="10724" y="357"/>
                      <a:pt x="8637" y="1110"/>
                    </a:cubicBezTo>
                    <a:cubicBezTo>
                      <a:pt x="2142" y="3451"/>
                      <a:pt x="1" y="8996"/>
                      <a:pt x="2365" y="15092"/>
                    </a:cubicBezTo>
                    <a:lnTo>
                      <a:pt x="2365" y="15092"/>
                    </a:lnTo>
                    <a:cubicBezTo>
                      <a:pt x="182" y="9137"/>
                      <a:pt x="2325" y="3761"/>
                      <a:pt x="8684" y="1470"/>
                    </a:cubicBezTo>
                    <a:cubicBezTo>
                      <a:pt x="10747" y="725"/>
                      <a:pt x="13074" y="372"/>
                      <a:pt x="15538" y="372"/>
                    </a:cubicBezTo>
                    <a:cubicBezTo>
                      <a:pt x="23859" y="372"/>
                      <a:pt x="33732" y="4399"/>
                      <a:pt x="40190" y="10953"/>
                    </a:cubicBezTo>
                    <a:cubicBezTo>
                      <a:pt x="48560" y="19433"/>
                      <a:pt x="48027" y="28963"/>
                      <a:pt x="38998" y="32223"/>
                    </a:cubicBezTo>
                    <a:cubicBezTo>
                      <a:pt x="38867" y="32265"/>
                      <a:pt x="38736" y="32309"/>
                      <a:pt x="38604" y="32353"/>
                    </a:cubicBezTo>
                    <a:lnTo>
                      <a:pt x="38604" y="32353"/>
                    </a:lnTo>
                    <a:lnTo>
                      <a:pt x="38669" y="32333"/>
                    </a:lnTo>
                    <a:cubicBezTo>
                      <a:pt x="38857" y="32270"/>
                      <a:pt x="39061" y="32208"/>
                      <a:pt x="39249" y="32145"/>
                    </a:cubicBezTo>
                    <a:cubicBezTo>
                      <a:pt x="48356" y="28853"/>
                      <a:pt x="48905" y="19245"/>
                      <a:pt x="40440" y="10671"/>
                    </a:cubicBezTo>
                    <a:cubicBezTo>
                      <a:pt x="33924" y="4058"/>
                      <a:pt x="23967" y="0"/>
                      <a:pt x="15568" y="0"/>
                    </a:cubicBezTo>
                    <a:close/>
                    <a:moveTo>
                      <a:pt x="38604" y="32353"/>
                    </a:moveTo>
                    <a:lnTo>
                      <a:pt x="38105" y="32505"/>
                    </a:lnTo>
                    <a:cubicBezTo>
                      <a:pt x="38271" y="32462"/>
                      <a:pt x="38438" y="32408"/>
                      <a:pt x="38604" y="3235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81" name="Google Shape;781;p40"/>
              <p:cNvSpPr/>
              <p:nvPr/>
            </p:nvSpPr>
            <p:spPr>
              <a:xfrm>
                <a:off x="4132425" y="3704925"/>
                <a:ext cx="1091225" cy="730000"/>
              </a:xfrm>
              <a:custGeom>
                <a:rect b="b" l="l" r="r" t="t"/>
                <a:pathLst>
                  <a:path extrusionOk="0" h="29200" w="43649">
                    <a:moveTo>
                      <a:pt x="4993" y="17227"/>
                    </a:moveTo>
                    <a:lnTo>
                      <a:pt x="4993" y="17227"/>
                    </a:lnTo>
                    <a:cubicBezTo>
                      <a:pt x="5140" y="17430"/>
                      <a:pt x="5292" y="17633"/>
                      <a:pt x="5450" y="17836"/>
                    </a:cubicBezTo>
                    <a:lnTo>
                      <a:pt x="5027" y="17272"/>
                    </a:lnTo>
                    <a:cubicBezTo>
                      <a:pt x="5016" y="17257"/>
                      <a:pt x="5004" y="17242"/>
                      <a:pt x="4993" y="17227"/>
                    </a:cubicBezTo>
                    <a:close/>
                    <a:moveTo>
                      <a:pt x="14353" y="0"/>
                    </a:moveTo>
                    <a:cubicBezTo>
                      <a:pt x="12172" y="0"/>
                      <a:pt x="10112" y="312"/>
                      <a:pt x="8287" y="971"/>
                    </a:cubicBezTo>
                    <a:cubicBezTo>
                      <a:pt x="1186" y="3535"/>
                      <a:pt x="0" y="10454"/>
                      <a:pt x="4993" y="17227"/>
                    </a:cubicBezTo>
                    <a:lnTo>
                      <a:pt x="4993" y="17227"/>
                    </a:lnTo>
                    <a:cubicBezTo>
                      <a:pt x="205" y="10586"/>
                      <a:pt x="1415" y="3856"/>
                      <a:pt x="8365" y="1347"/>
                    </a:cubicBezTo>
                    <a:cubicBezTo>
                      <a:pt x="10171" y="695"/>
                      <a:pt x="12208" y="386"/>
                      <a:pt x="14366" y="386"/>
                    </a:cubicBezTo>
                    <a:cubicBezTo>
                      <a:pt x="21648" y="386"/>
                      <a:pt x="30293" y="3907"/>
                      <a:pt x="35952" y="9638"/>
                    </a:cubicBezTo>
                    <a:cubicBezTo>
                      <a:pt x="43272" y="17068"/>
                      <a:pt x="42802" y="25407"/>
                      <a:pt x="34902" y="28260"/>
                    </a:cubicBezTo>
                    <a:cubicBezTo>
                      <a:pt x="33492" y="28762"/>
                      <a:pt x="31934" y="29065"/>
                      <a:pt x="30293" y="29170"/>
                    </a:cubicBezTo>
                    <a:lnTo>
                      <a:pt x="30293" y="29170"/>
                    </a:lnTo>
                    <a:lnTo>
                      <a:pt x="30325" y="29169"/>
                    </a:lnTo>
                    <a:cubicBezTo>
                      <a:pt x="32049" y="29075"/>
                      <a:pt x="33679" y="28761"/>
                      <a:pt x="35168" y="28228"/>
                    </a:cubicBezTo>
                    <a:cubicBezTo>
                      <a:pt x="43162" y="25344"/>
                      <a:pt x="43648" y="16896"/>
                      <a:pt x="36218" y="9372"/>
                    </a:cubicBezTo>
                    <a:cubicBezTo>
                      <a:pt x="30485" y="3566"/>
                      <a:pt x="21727" y="0"/>
                      <a:pt x="14353" y="0"/>
                    </a:cubicBezTo>
                    <a:close/>
                    <a:moveTo>
                      <a:pt x="30293" y="29170"/>
                    </a:moveTo>
                    <a:lnTo>
                      <a:pt x="29789" y="29196"/>
                    </a:lnTo>
                    <a:lnTo>
                      <a:pt x="29789" y="29196"/>
                    </a:lnTo>
                    <a:cubicBezTo>
                      <a:pt x="29958" y="29190"/>
                      <a:pt x="30126" y="29181"/>
                      <a:pt x="30293" y="29170"/>
                    </a:cubicBezTo>
                    <a:close/>
                    <a:moveTo>
                      <a:pt x="29789" y="29196"/>
                    </a:moveTo>
                    <a:lnTo>
                      <a:pt x="29789" y="29196"/>
                    </a:lnTo>
                    <a:cubicBezTo>
                      <a:pt x="29753" y="29198"/>
                      <a:pt x="29718" y="29199"/>
                      <a:pt x="29682" y="29200"/>
                    </a:cubicBezTo>
                    <a:lnTo>
                      <a:pt x="29714" y="29200"/>
                    </a:lnTo>
                    <a:lnTo>
                      <a:pt x="29789" y="2919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82" name="Google Shape;782;p40"/>
              <p:cNvSpPr/>
              <p:nvPr/>
            </p:nvSpPr>
            <p:spPr>
              <a:xfrm>
                <a:off x="4191075" y="3818200"/>
                <a:ext cx="918150" cy="611575"/>
              </a:xfrm>
              <a:custGeom>
                <a:rect b="b" l="l" r="r" t="t"/>
                <a:pathLst>
                  <a:path extrusionOk="0" h="24463" w="36726">
                    <a:moveTo>
                      <a:pt x="12221" y="371"/>
                    </a:moveTo>
                    <a:cubicBezTo>
                      <a:pt x="18298" y="371"/>
                      <a:pt x="25505" y="3309"/>
                      <a:pt x="30220" y="8086"/>
                    </a:cubicBezTo>
                    <a:cubicBezTo>
                      <a:pt x="36333" y="14277"/>
                      <a:pt x="35942" y="21236"/>
                      <a:pt x="29358" y="23619"/>
                    </a:cubicBezTo>
                    <a:cubicBezTo>
                      <a:pt x="27853" y="24159"/>
                      <a:pt x="26154" y="24415"/>
                      <a:pt x="24357" y="24415"/>
                    </a:cubicBezTo>
                    <a:cubicBezTo>
                      <a:pt x="18278" y="24415"/>
                      <a:pt x="11067" y="21485"/>
                      <a:pt x="6348" y="16706"/>
                    </a:cubicBezTo>
                    <a:cubicBezTo>
                      <a:pt x="235" y="10499"/>
                      <a:pt x="627" y="3556"/>
                      <a:pt x="7210" y="1173"/>
                    </a:cubicBezTo>
                    <a:cubicBezTo>
                      <a:pt x="8719" y="629"/>
                      <a:pt x="10420" y="371"/>
                      <a:pt x="12221" y="371"/>
                    </a:cubicBezTo>
                    <a:close/>
                    <a:moveTo>
                      <a:pt x="12188" y="1"/>
                    </a:moveTo>
                    <a:cubicBezTo>
                      <a:pt x="10359" y="1"/>
                      <a:pt x="8632" y="262"/>
                      <a:pt x="7101" y="813"/>
                    </a:cubicBezTo>
                    <a:cubicBezTo>
                      <a:pt x="392" y="3227"/>
                      <a:pt x="0" y="10311"/>
                      <a:pt x="6207" y="16612"/>
                    </a:cubicBezTo>
                    <a:cubicBezTo>
                      <a:pt x="11010" y="21476"/>
                      <a:pt x="18352" y="24462"/>
                      <a:pt x="24538" y="24462"/>
                    </a:cubicBezTo>
                    <a:cubicBezTo>
                      <a:pt x="26366" y="24462"/>
                      <a:pt x="28094" y="24201"/>
                      <a:pt x="29625" y="23650"/>
                    </a:cubicBezTo>
                    <a:cubicBezTo>
                      <a:pt x="36333" y="21236"/>
                      <a:pt x="36725" y="14152"/>
                      <a:pt x="30503" y="7850"/>
                    </a:cubicBezTo>
                    <a:cubicBezTo>
                      <a:pt x="25712" y="2987"/>
                      <a:pt x="18372" y="1"/>
                      <a:pt x="121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83" name="Google Shape;783;p40"/>
              <p:cNvSpPr/>
              <p:nvPr/>
            </p:nvSpPr>
            <p:spPr>
              <a:xfrm>
                <a:off x="4270225" y="3928900"/>
                <a:ext cx="718300" cy="478500"/>
              </a:xfrm>
              <a:custGeom>
                <a:rect b="b" l="l" r="r" t="t"/>
                <a:pathLst>
                  <a:path extrusionOk="0" h="19140" w="28732">
                    <a:moveTo>
                      <a:pt x="9606" y="369"/>
                    </a:moveTo>
                    <a:cubicBezTo>
                      <a:pt x="14323" y="369"/>
                      <a:pt x="19913" y="2644"/>
                      <a:pt x="23575" y="6354"/>
                    </a:cubicBezTo>
                    <a:cubicBezTo>
                      <a:pt x="28324" y="11166"/>
                      <a:pt x="28011" y="16558"/>
                      <a:pt x="22901" y="18407"/>
                    </a:cubicBezTo>
                    <a:cubicBezTo>
                      <a:pt x="21730" y="18830"/>
                      <a:pt x="20409" y="19030"/>
                      <a:pt x="19012" y="19030"/>
                    </a:cubicBezTo>
                    <a:cubicBezTo>
                      <a:pt x="14293" y="19030"/>
                      <a:pt x="8696" y="16747"/>
                      <a:pt x="5032" y="13046"/>
                    </a:cubicBezTo>
                    <a:cubicBezTo>
                      <a:pt x="298" y="8234"/>
                      <a:pt x="596" y="2827"/>
                      <a:pt x="5706" y="993"/>
                    </a:cubicBezTo>
                    <a:cubicBezTo>
                      <a:pt x="6880" y="569"/>
                      <a:pt x="8204" y="369"/>
                      <a:pt x="9606" y="369"/>
                    </a:cubicBezTo>
                    <a:close/>
                    <a:moveTo>
                      <a:pt x="9529" y="1"/>
                    </a:moveTo>
                    <a:cubicBezTo>
                      <a:pt x="8103" y="1"/>
                      <a:pt x="6757" y="204"/>
                      <a:pt x="5565" y="632"/>
                    </a:cubicBezTo>
                    <a:cubicBezTo>
                      <a:pt x="314" y="2529"/>
                      <a:pt x="0" y="8062"/>
                      <a:pt x="4860" y="12999"/>
                    </a:cubicBezTo>
                    <a:cubicBezTo>
                      <a:pt x="8621" y="16797"/>
                      <a:pt x="14361" y="19139"/>
                      <a:pt x="19192" y="19139"/>
                    </a:cubicBezTo>
                    <a:cubicBezTo>
                      <a:pt x="20622" y="19139"/>
                      <a:pt x="21972" y="18934"/>
                      <a:pt x="23167" y="18501"/>
                    </a:cubicBezTo>
                    <a:cubicBezTo>
                      <a:pt x="28418" y="16605"/>
                      <a:pt x="28732" y="11072"/>
                      <a:pt x="23872" y="6150"/>
                    </a:cubicBezTo>
                    <a:cubicBezTo>
                      <a:pt x="20108" y="2337"/>
                      <a:pt x="14362" y="1"/>
                      <a:pt x="95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84" name="Google Shape;784;p40"/>
              <p:cNvSpPr/>
              <p:nvPr/>
            </p:nvSpPr>
            <p:spPr>
              <a:xfrm>
                <a:off x="4364275" y="4035475"/>
                <a:ext cx="498850" cy="331800"/>
              </a:xfrm>
              <a:custGeom>
                <a:rect b="b" l="l" r="r" t="t"/>
                <a:pathLst>
                  <a:path extrusionOk="0" h="13272" w="19954">
                    <a:moveTo>
                      <a:pt x="6701" y="338"/>
                    </a:moveTo>
                    <a:cubicBezTo>
                      <a:pt x="9928" y="338"/>
                      <a:pt x="13764" y="1899"/>
                      <a:pt x="16270" y="4442"/>
                    </a:cubicBezTo>
                    <a:cubicBezTo>
                      <a:pt x="19531" y="7733"/>
                      <a:pt x="19311" y="11417"/>
                      <a:pt x="15816" y="12686"/>
                    </a:cubicBezTo>
                    <a:cubicBezTo>
                      <a:pt x="15011" y="12977"/>
                      <a:pt x="14104" y="13115"/>
                      <a:pt x="13143" y="13115"/>
                    </a:cubicBezTo>
                    <a:cubicBezTo>
                      <a:pt x="9914" y="13115"/>
                      <a:pt x="6091" y="11556"/>
                      <a:pt x="3590" y="9019"/>
                    </a:cubicBezTo>
                    <a:cubicBezTo>
                      <a:pt x="345" y="5727"/>
                      <a:pt x="549" y="2028"/>
                      <a:pt x="4060" y="758"/>
                    </a:cubicBezTo>
                    <a:cubicBezTo>
                      <a:pt x="4855" y="473"/>
                      <a:pt x="5752" y="338"/>
                      <a:pt x="6701" y="338"/>
                    </a:cubicBezTo>
                    <a:close/>
                    <a:moveTo>
                      <a:pt x="6634" y="0"/>
                    </a:moveTo>
                    <a:cubicBezTo>
                      <a:pt x="5636" y="0"/>
                      <a:pt x="4693" y="143"/>
                      <a:pt x="3856" y="445"/>
                    </a:cubicBezTo>
                    <a:cubicBezTo>
                      <a:pt x="220" y="1746"/>
                      <a:pt x="0" y="5586"/>
                      <a:pt x="3386" y="9019"/>
                    </a:cubicBezTo>
                    <a:cubicBezTo>
                      <a:pt x="5984" y="11653"/>
                      <a:pt x="9961" y="13272"/>
                      <a:pt x="13320" y="13272"/>
                    </a:cubicBezTo>
                    <a:cubicBezTo>
                      <a:pt x="14318" y="13272"/>
                      <a:pt x="15261" y="13129"/>
                      <a:pt x="16098" y="12827"/>
                    </a:cubicBezTo>
                    <a:cubicBezTo>
                      <a:pt x="19734" y="11526"/>
                      <a:pt x="19954" y="7686"/>
                      <a:pt x="16568" y="4254"/>
                    </a:cubicBezTo>
                    <a:cubicBezTo>
                      <a:pt x="13970" y="1619"/>
                      <a:pt x="9993" y="0"/>
                      <a:pt x="66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85" name="Google Shape;785;p40"/>
              <p:cNvSpPr/>
              <p:nvPr/>
            </p:nvSpPr>
            <p:spPr>
              <a:xfrm>
                <a:off x="4472425" y="4135250"/>
                <a:ext cx="262575" cy="174975"/>
              </a:xfrm>
              <a:custGeom>
                <a:rect b="b" l="l" r="r" t="t"/>
                <a:pathLst>
                  <a:path extrusionOk="0" h="6999" w="10503">
                    <a:moveTo>
                      <a:pt x="3586" y="320"/>
                    </a:moveTo>
                    <a:cubicBezTo>
                      <a:pt x="5219" y="320"/>
                      <a:pt x="7159" y="1108"/>
                      <a:pt x="8433" y="2394"/>
                    </a:cubicBezTo>
                    <a:cubicBezTo>
                      <a:pt x="10063" y="4056"/>
                      <a:pt x="9969" y="5921"/>
                      <a:pt x="8198" y="6564"/>
                    </a:cubicBezTo>
                    <a:cubicBezTo>
                      <a:pt x="7798" y="6705"/>
                      <a:pt x="7347" y="6773"/>
                      <a:pt x="6870" y="6773"/>
                    </a:cubicBezTo>
                    <a:cubicBezTo>
                      <a:pt x="5237" y="6773"/>
                      <a:pt x="3296" y="5984"/>
                      <a:pt x="2022" y="4698"/>
                    </a:cubicBezTo>
                    <a:cubicBezTo>
                      <a:pt x="392" y="3037"/>
                      <a:pt x="486" y="1172"/>
                      <a:pt x="2258" y="529"/>
                    </a:cubicBezTo>
                    <a:cubicBezTo>
                      <a:pt x="2658" y="387"/>
                      <a:pt x="3109" y="320"/>
                      <a:pt x="3586" y="320"/>
                    </a:cubicBezTo>
                    <a:close/>
                    <a:moveTo>
                      <a:pt x="3481" y="0"/>
                    </a:moveTo>
                    <a:cubicBezTo>
                      <a:pt x="2962" y="0"/>
                      <a:pt x="2472" y="75"/>
                      <a:pt x="2038" y="231"/>
                    </a:cubicBezTo>
                    <a:cubicBezTo>
                      <a:pt x="110" y="921"/>
                      <a:pt x="0" y="2943"/>
                      <a:pt x="1787" y="4745"/>
                    </a:cubicBezTo>
                    <a:cubicBezTo>
                      <a:pt x="3156" y="6139"/>
                      <a:pt x="5256" y="6998"/>
                      <a:pt x="7022" y="6998"/>
                    </a:cubicBezTo>
                    <a:cubicBezTo>
                      <a:pt x="7540" y="6998"/>
                      <a:pt x="8030" y="6924"/>
                      <a:pt x="8465" y="6767"/>
                    </a:cubicBezTo>
                    <a:cubicBezTo>
                      <a:pt x="10393" y="6062"/>
                      <a:pt x="10502" y="4040"/>
                      <a:pt x="8715" y="2253"/>
                    </a:cubicBezTo>
                    <a:cubicBezTo>
                      <a:pt x="7346" y="860"/>
                      <a:pt x="5247" y="0"/>
                      <a:pt x="34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86" name="Google Shape;786;p40"/>
              <p:cNvSpPr/>
              <p:nvPr/>
            </p:nvSpPr>
            <p:spPr>
              <a:xfrm>
                <a:off x="4593125" y="4226550"/>
                <a:ext cx="13350" cy="8775"/>
              </a:xfrm>
              <a:custGeom>
                <a:rect b="b" l="l" r="r" t="t"/>
                <a:pathLst>
                  <a:path extrusionOk="0" h="351" w="534">
                    <a:moveTo>
                      <a:pt x="190" y="0"/>
                    </a:moveTo>
                    <a:cubicBezTo>
                      <a:pt x="161" y="0"/>
                      <a:pt x="133" y="4"/>
                      <a:pt x="110" y="12"/>
                    </a:cubicBezTo>
                    <a:cubicBezTo>
                      <a:pt x="0" y="43"/>
                      <a:pt x="0" y="153"/>
                      <a:pt x="94" y="231"/>
                    </a:cubicBezTo>
                    <a:cubicBezTo>
                      <a:pt x="169" y="306"/>
                      <a:pt x="272" y="351"/>
                      <a:pt x="367" y="351"/>
                    </a:cubicBezTo>
                    <a:cubicBezTo>
                      <a:pt x="392" y="351"/>
                      <a:pt x="416" y="348"/>
                      <a:pt x="439" y="341"/>
                    </a:cubicBezTo>
                    <a:cubicBezTo>
                      <a:pt x="533" y="310"/>
                      <a:pt x="533" y="200"/>
                      <a:pt x="439" y="106"/>
                    </a:cubicBezTo>
                    <a:cubicBezTo>
                      <a:pt x="380" y="35"/>
                      <a:pt x="277" y="0"/>
                      <a:pt x="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87" name="Google Shape;787;p40"/>
              <p:cNvSpPr/>
              <p:nvPr/>
            </p:nvSpPr>
            <p:spPr>
              <a:xfrm>
                <a:off x="4975950" y="3093850"/>
                <a:ext cx="241425" cy="160750"/>
              </a:xfrm>
              <a:custGeom>
                <a:rect b="b" l="l" r="r" t="t"/>
                <a:pathLst>
                  <a:path extrusionOk="0" h="6430" w="9657">
                    <a:moveTo>
                      <a:pt x="3374" y="233"/>
                    </a:moveTo>
                    <a:cubicBezTo>
                      <a:pt x="4858" y="233"/>
                      <a:pt x="6615" y="949"/>
                      <a:pt x="7775" y="2121"/>
                    </a:cubicBezTo>
                    <a:cubicBezTo>
                      <a:pt x="9264" y="3626"/>
                      <a:pt x="9170" y="5335"/>
                      <a:pt x="7556" y="5915"/>
                    </a:cubicBezTo>
                    <a:cubicBezTo>
                      <a:pt x="7187" y="6047"/>
                      <a:pt x="6771" y="6110"/>
                      <a:pt x="6331" y="6110"/>
                    </a:cubicBezTo>
                    <a:cubicBezTo>
                      <a:pt x="4847" y="6110"/>
                      <a:pt x="3089" y="5395"/>
                      <a:pt x="1929" y="4222"/>
                    </a:cubicBezTo>
                    <a:cubicBezTo>
                      <a:pt x="440" y="2701"/>
                      <a:pt x="534" y="1009"/>
                      <a:pt x="2148" y="429"/>
                    </a:cubicBezTo>
                    <a:cubicBezTo>
                      <a:pt x="2518" y="296"/>
                      <a:pt x="2934" y="233"/>
                      <a:pt x="3374" y="233"/>
                    </a:cubicBezTo>
                    <a:close/>
                    <a:moveTo>
                      <a:pt x="3194" y="0"/>
                    </a:moveTo>
                    <a:cubicBezTo>
                      <a:pt x="2718" y="0"/>
                      <a:pt x="2267" y="67"/>
                      <a:pt x="1866" y="209"/>
                    </a:cubicBezTo>
                    <a:cubicBezTo>
                      <a:pt x="111" y="852"/>
                      <a:pt x="1" y="2701"/>
                      <a:pt x="1647" y="4363"/>
                    </a:cubicBezTo>
                    <a:cubicBezTo>
                      <a:pt x="2903" y="5643"/>
                      <a:pt x="4819" y="6430"/>
                      <a:pt x="6443" y="6430"/>
                    </a:cubicBezTo>
                    <a:cubicBezTo>
                      <a:pt x="6927" y="6430"/>
                      <a:pt x="7384" y="6360"/>
                      <a:pt x="7791" y="6212"/>
                    </a:cubicBezTo>
                    <a:cubicBezTo>
                      <a:pt x="9547" y="5570"/>
                      <a:pt x="9656" y="3720"/>
                      <a:pt x="8026" y="2059"/>
                    </a:cubicBezTo>
                    <a:cubicBezTo>
                      <a:pt x="6753" y="786"/>
                      <a:pt x="4823" y="0"/>
                      <a:pt x="3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88" name="Google Shape;788;p40"/>
              <p:cNvSpPr/>
              <p:nvPr/>
            </p:nvSpPr>
            <p:spPr>
              <a:xfrm>
                <a:off x="4848225" y="3035050"/>
                <a:ext cx="478075" cy="318675"/>
              </a:xfrm>
              <a:custGeom>
                <a:rect b="b" l="l" r="r" t="t"/>
                <a:pathLst>
                  <a:path extrusionOk="0" h="12747" w="19123">
                    <a:moveTo>
                      <a:pt x="6504" y="166"/>
                    </a:moveTo>
                    <a:cubicBezTo>
                      <a:pt x="9599" y="166"/>
                      <a:pt x="13277" y="1664"/>
                      <a:pt x="15674" y="4097"/>
                    </a:cubicBezTo>
                    <a:cubicBezTo>
                      <a:pt x="18778" y="7248"/>
                      <a:pt x="18590" y="10790"/>
                      <a:pt x="15236" y="11997"/>
                    </a:cubicBezTo>
                    <a:cubicBezTo>
                      <a:pt x="14469" y="12273"/>
                      <a:pt x="13603" y="12404"/>
                      <a:pt x="12686" y="12404"/>
                    </a:cubicBezTo>
                    <a:cubicBezTo>
                      <a:pt x="9593" y="12404"/>
                      <a:pt x="5921" y="10913"/>
                      <a:pt x="3527" y="8470"/>
                    </a:cubicBezTo>
                    <a:cubicBezTo>
                      <a:pt x="423" y="5320"/>
                      <a:pt x="611" y="1793"/>
                      <a:pt x="3966" y="571"/>
                    </a:cubicBezTo>
                    <a:cubicBezTo>
                      <a:pt x="4729" y="296"/>
                      <a:pt x="5591" y="166"/>
                      <a:pt x="6504" y="166"/>
                    </a:cubicBezTo>
                    <a:close/>
                    <a:moveTo>
                      <a:pt x="6361" y="1"/>
                    </a:moveTo>
                    <a:cubicBezTo>
                      <a:pt x="5404" y="1"/>
                      <a:pt x="4500" y="139"/>
                      <a:pt x="3699" y="430"/>
                    </a:cubicBezTo>
                    <a:cubicBezTo>
                      <a:pt x="204" y="1683"/>
                      <a:pt x="0" y="5367"/>
                      <a:pt x="3229" y="8659"/>
                    </a:cubicBezTo>
                    <a:cubicBezTo>
                      <a:pt x="5735" y="11189"/>
                      <a:pt x="9560" y="12747"/>
                      <a:pt x="12782" y="12747"/>
                    </a:cubicBezTo>
                    <a:cubicBezTo>
                      <a:pt x="13731" y="12747"/>
                      <a:pt x="14628" y="12612"/>
                      <a:pt x="15424" y="12326"/>
                    </a:cubicBezTo>
                    <a:cubicBezTo>
                      <a:pt x="18919" y="11057"/>
                      <a:pt x="19123" y="7373"/>
                      <a:pt x="15894" y="4097"/>
                    </a:cubicBezTo>
                    <a:cubicBezTo>
                      <a:pt x="13393" y="1560"/>
                      <a:pt x="9579" y="1"/>
                      <a:pt x="63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89" name="Google Shape;789;p40"/>
              <p:cNvSpPr/>
              <p:nvPr/>
            </p:nvSpPr>
            <p:spPr>
              <a:xfrm>
                <a:off x="4722425" y="2993725"/>
                <a:ext cx="699500" cy="465825"/>
              </a:xfrm>
              <a:custGeom>
                <a:rect b="b" l="l" r="r" t="t"/>
                <a:pathLst>
                  <a:path extrusionOk="0" h="18633" w="27980">
                    <a:moveTo>
                      <a:pt x="9471" y="110"/>
                    </a:moveTo>
                    <a:cubicBezTo>
                      <a:pt x="14062" y="110"/>
                      <a:pt x="19505" y="2326"/>
                      <a:pt x="23058" y="5938"/>
                    </a:cubicBezTo>
                    <a:cubicBezTo>
                      <a:pt x="27682" y="10625"/>
                      <a:pt x="27384" y="15876"/>
                      <a:pt x="22399" y="17663"/>
                    </a:cubicBezTo>
                    <a:cubicBezTo>
                      <a:pt x="21261" y="18076"/>
                      <a:pt x="19974" y="18272"/>
                      <a:pt x="18611" y="18272"/>
                    </a:cubicBezTo>
                    <a:cubicBezTo>
                      <a:pt x="14028" y="18272"/>
                      <a:pt x="8584" y="16056"/>
                      <a:pt x="5032" y="12443"/>
                    </a:cubicBezTo>
                    <a:cubicBezTo>
                      <a:pt x="408" y="7757"/>
                      <a:pt x="706" y="2506"/>
                      <a:pt x="5675" y="719"/>
                    </a:cubicBezTo>
                    <a:cubicBezTo>
                      <a:pt x="6817" y="306"/>
                      <a:pt x="8106" y="110"/>
                      <a:pt x="9471" y="110"/>
                    </a:cubicBezTo>
                    <a:close/>
                    <a:moveTo>
                      <a:pt x="9297" y="0"/>
                    </a:moveTo>
                    <a:cubicBezTo>
                      <a:pt x="7899" y="0"/>
                      <a:pt x="6579" y="201"/>
                      <a:pt x="5408" y="625"/>
                    </a:cubicBezTo>
                    <a:cubicBezTo>
                      <a:pt x="298" y="2459"/>
                      <a:pt x="1" y="7851"/>
                      <a:pt x="4734" y="12647"/>
                    </a:cubicBezTo>
                    <a:cubicBezTo>
                      <a:pt x="8384" y="16357"/>
                      <a:pt x="13962" y="18632"/>
                      <a:pt x="18674" y="18632"/>
                    </a:cubicBezTo>
                    <a:cubicBezTo>
                      <a:pt x="20074" y="18632"/>
                      <a:pt x="21398" y="18431"/>
                      <a:pt x="22572" y="18008"/>
                    </a:cubicBezTo>
                    <a:cubicBezTo>
                      <a:pt x="27682" y="16174"/>
                      <a:pt x="27979" y="10782"/>
                      <a:pt x="23246" y="5985"/>
                    </a:cubicBezTo>
                    <a:cubicBezTo>
                      <a:pt x="19584" y="2276"/>
                      <a:pt x="14003" y="0"/>
                      <a:pt x="9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90" name="Google Shape;790;p40"/>
              <p:cNvSpPr/>
              <p:nvPr/>
            </p:nvSpPr>
            <p:spPr>
              <a:xfrm>
                <a:off x="4600950" y="2969625"/>
                <a:ext cx="901700" cy="600550"/>
              </a:xfrm>
              <a:custGeom>
                <a:rect b="b" l="l" r="r" t="t"/>
                <a:pathLst>
                  <a:path extrusionOk="0" h="24022" w="36068">
                    <a:moveTo>
                      <a:pt x="12158" y="50"/>
                    </a:moveTo>
                    <a:cubicBezTo>
                      <a:pt x="18122" y="50"/>
                      <a:pt x="25198" y="2932"/>
                      <a:pt x="29829" y="7623"/>
                    </a:cubicBezTo>
                    <a:cubicBezTo>
                      <a:pt x="35816" y="13705"/>
                      <a:pt x="35440" y="20523"/>
                      <a:pt x="28967" y="22859"/>
                    </a:cubicBezTo>
                    <a:cubicBezTo>
                      <a:pt x="27487" y="23393"/>
                      <a:pt x="25818" y="23646"/>
                      <a:pt x="24051" y="23646"/>
                    </a:cubicBezTo>
                    <a:cubicBezTo>
                      <a:pt x="18087" y="23646"/>
                      <a:pt x="11015" y="20764"/>
                      <a:pt x="6396" y="16072"/>
                    </a:cubicBezTo>
                    <a:cubicBezTo>
                      <a:pt x="392" y="9990"/>
                      <a:pt x="769" y="3172"/>
                      <a:pt x="7242" y="836"/>
                    </a:cubicBezTo>
                    <a:cubicBezTo>
                      <a:pt x="8722" y="303"/>
                      <a:pt x="10391" y="50"/>
                      <a:pt x="12158" y="50"/>
                    </a:cubicBezTo>
                    <a:close/>
                    <a:moveTo>
                      <a:pt x="11991" y="0"/>
                    </a:moveTo>
                    <a:cubicBezTo>
                      <a:pt x="10187" y="0"/>
                      <a:pt x="8484" y="259"/>
                      <a:pt x="6976" y="805"/>
                    </a:cubicBezTo>
                    <a:cubicBezTo>
                      <a:pt x="377" y="3172"/>
                      <a:pt x="1" y="10116"/>
                      <a:pt x="6098" y="16307"/>
                    </a:cubicBezTo>
                    <a:cubicBezTo>
                      <a:pt x="10814" y="21083"/>
                      <a:pt x="18020" y="24022"/>
                      <a:pt x="24090" y="24022"/>
                    </a:cubicBezTo>
                    <a:cubicBezTo>
                      <a:pt x="25889" y="24022"/>
                      <a:pt x="27587" y="23764"/>
                      <a:pt x="29092" y="23219"/>
                    </a:cubicBezTo>
                    <a:cubicBezTo>
                      <a:pt x="35675" y="20853"/>
                      <a:pt x="36067" y="13893"/>
                      <a:pt x="29954" y="7702"/>
                    </a:cubicBezTo>
                    <a:cubicBezTo>
                      <a:pt x="25254" y="2929"/>
                      <a:pt x="18057" y="0"/>
                      <a:pt x="11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91" name="Google Shape;791;p40"/>
              <p:cNvSpPr/>
              <p:nvPr/>
            </p:nvSpPr>
            <p:spPr>
              <a:xfrm>
                <a:off x="4669125" y="3232700"/>
                <a:ext cx="894650" cy="450375"/>
              </a:xfrm>
              <a:custGeom>
                <a:rect b="b" l="l" r="r" t="t"/>
                <a:pathLst>
                  <a:path extrusionOk="0" h="18015" w="35786">
                    <a:moveTo>
                      <a:pt x="30017" y="0"/>
                    </a:moveTo>
                    <a:lnTo>
                      <a:pt x="30306" y="360"/>
                    </a:lnTo>
                    <a:lnTo>
                      <a:pt x="30306" y="360"/>
                    </a:lnTo>
                    <a:cubicBezTo>
                      <a:pt x="30211" y="240"/>
                      <a:pt x="30115" y="120"/>
                      <a:pt x="30017" y="0"/>
                    </a:cubicBezTo>
                    <a:close/>
                    <a:moveTo>
                      <a:pt x="30306" y="360"/>
                    </a:moveTo>
                    <a:cubicBezTo>
                      <a:pt x="35594" y="7117"/>
                      <a:pt x="34562" y="14137"/>
                      <a:pt x="27478" y="16693"/>
                    </a:cubicBezTo>
                    <a:cubicBezTo>
                      <a:pt x="25698" y="17334"/>
                      <a:pt x="23690" y="17638"/>
                      <a:pt x="21564" y="17638"/>
                    </a:cubicBezTo>
                    <a:cubicBezTo>
                      <a:pt x="14382" y="17638"/>
                      <a:pt x="5858" y="14171"/>
                      <a:pt x="283" y="8511"/>
                    </a:cubicBezTo>
                    <a:cubicBezTo>
                      <a:pt x="189" y="8605"/>
                      <a:pt x="95" y="8684"/>
                      <a:pt x="1" y="8778"/>
                    </a:cubicBezTo>
                    <a:cubicBezTo>
                      <a:pt x="5648" y="14497"/>
                      <a:pt x="14288" y="18015"/>
                      <a:pt x="21570" y="18015"/>
                    </a:cubicBezTo>
                    <a:cubicBezTo>
                      <a:pt x="23728" y="18015"/>
                      <a:pt x="25766" y="17706"/>
                      <a:pt x="27572" y="17054"/>
                    </a:cubicBezTo>
                    <a:cubicBezTo>
                      <a:pt x="34735" y="14468"/>
                      <a:pt x="35785" y="7383"/>
                      <a:pt x="30456" y="549"/>
                    </a:cubicBezTo>
                    <a:lnTo>
                      <a:pt x="30306" y="36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92" name="Google Shape;792;p40"/>
              <p:cNvSpPr/>
              <p:nvPr/>
            </p:nvSpPr>
            <p:spPr>
              <a:xfrm>
                <a:off x="4486150" y="2962700"/>
                <a:ext cx="360525" cy="489450"/>
              </a:xfrm>
              <a:custGeom>
                <a:rect b="b" l="l" r="r" t="t"/>
                <a:pathLst>
                  <a:path extrusionOk="0" h="19578" w="14421">
                    <a:moveTo>
                      <a:pt x="14420" y="1"/>
                    </a:moveTo>
                    <a:lnTo>
                      <a:pt x="14420" y="1"/>
                    </a:lnTo>
                    <a:cubicBezTo>
                      <a:pt x="14243" y="2"/>
                      <a:pt x="14066" y="5"/>
                      <a:pt x="13890" y="11"/>
                    </a:cubicBezTo>
                    <a:lnTo>
                      <a:pt x="13890" y="11"/>
                    </a:lnTo>
                    <a:lnTo>
                      <a:pt x="14420" y="1"/>
                    </a:lnTo>
                    <a:close/>
                    <a:moveTo>
                      <a:pt x="13890" y="11"/>
                    </a:moveTo>
                    <a:lnTo>
                      <a:pt x="13605" y="16"/>
                    </a:lnTo>
                    <a:cubicBezTo>
                      <a:pt x="11724" y="79"/>
                      <a:pt x="9953" y="392"/>
                      <a:pt x="8354" y="972"/>
                    </a:cubicBezTo>
                    <a:cubicBezTo>
                      <a:pt x="455" y="3825"/>
                      <a:pt x="0" y="12148"/>
                      <a:pt x="7320" y="19578"/>
                    </a:cubicBezTo>
                    <a:cubicBezTo>
                      <a:pt x="7414" y="19484"/>
                      <a:pt x="7508" y="19405"/>
                      <a:pt x="7602" y="19311"/>
                    </a:cubicBezTo>
                    <a:cubicBezTo>
                      <a:pt x="361" y="11991"/>
                      <a:pt x="831" y="3762"/>
                      <a:pt x="8621" y="957"/>
                    </a:cubicBezTo>
                    <a:cubicBezTo>
                      <a:pt x="10227" y="369"/>
                      <a:pt x="12003" y="70"/>
                      <a:pt x="13890" y="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93" name="Google Shape;793;p40"/>
              <p:cNvSpPr/>
              <p:nvPr/>
            </p:nvSpPr>
            <p:spPr>
              <a:xfrm>
                <a:off x="4589200" y="3398050"/>
                <a:ext cx="1003575" cy="398400"/>
              </a:xfrm>
              <a:custGeom>
                <a:rect b="b" l="l" r="r" t="t"/>
                <a:pathLst>
                  <a:path extrusionOk="0" h="15936" w="40143">
                    <a:moveTo>
                      <a:pt x="37290" y="1"/>
                    </a:moveTo>
                    <a:lnTo>
                      <a:pt x="37374" y="193"/>
                    </a:lnTo>
                    <a:lnTo>
                      <a:pt x="37374" y="193"/>
                    </a:lnTo>
                    <a:cubicBezTo>
                      <a:pt x="37346" y="129"/>
                      <a:pt x="37318" y="65"/>
                      <a:pt x="37290" y="1"/>
                    </a:cubicBezTo>
                    <a:close/>
                    <a:moveTo>
                      <a:pt x="37374" y="193"/>
                    </a:moveTo>
                    <a:lnTo>
                      <a:pt x="37374" y="193"/>
                    </a:lnTo>
                    <a:cubicBezTo>
                      <a:pt x="40038" y="6389"/>
                      <a:pt x="38005" y="12110"/>
                      <a:pt x="31443" y="14468"/>
                    </a:cubicBezTo>
                    <a:cubicBezTo>
                      <a:pt x="29400" y="15206"/>
                      <a:pt x="27094" y="15556"/>
                      <a:pt x="24653" y="15556"/>
                    </a:cubicBezTo>
                    <a:cubicBezTo>
                      <a:pt x="16419" y="15556"/>
                      <a:pt x="6647" y="11575"/>
                      <a:pt x="251" y="5095"/>
                    </a:cubicBezTo>
                    <a:cubicBezTo>
                      <a:pt x="173" y="5189"/>
                      <a:pt x="79" y="5283"/>
                      <a:pt x="0" y="5377"/>
                    </a:cubicBezTo>
                    <a:cubicBezTo>
                      <a:pt x="6448" y="11921"/>
                      <a:pt x="16322" y="15936"/>
                      <a:pt x="24644" y="15936"/>
                    </a:cubicBezTo>
                    <a:cubicBezTo>
                      <a:pt x="27104" y="15936"/>
                      <a:pt x="29430" y="15585"/>
                      <a:pt x="31490" y="14844"/>
                    </a:cubicBezTo>
                    <a:cubicBezTo>
                      <a:pt x="38089" y="12462"/>
                      <a:pt x="40142" y="6725"/>
                      <a:pt x="37509" y="502"/>
                    </a:cubicBezTo>
                    <a:lnTo>
                      <a:pt x="37374" y="19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94" name="Google Shape;794;p40"/>
              <p:cNvSpPr/>
              <p:nvPr/>
            </p:nvSpPr>
            <p:spPr>
              <a:xfrm>
                <a:off x="4379950" y="2989350"/>
                <a:ext cx="275900" cy="543150"/>
              </a:xfrm>
              <a:custGeom>
                <a:rect b="b" l="l" r="r" t="t"/>
                <a:pathLst>
                  <a:path extrusionOk="0" h="21726" w="11036">
                    <a:moveTo>
                      <a:pt x="11035" y="0"/>
                    </a:moveTo>
                    <a:cubicBezTo>
                      <a:pt x="10934" y="27"/>
                      <a:pt x="10834" y="55"/>
                      <a:pt x="10735" y="84"/>
                    </a:cubicBezTo>
                    <a:lnTo>
                      <a:pt x="10735" y="84"/>
                    </a:lnTo>
                    <a:lnTo>
                      <a:pt x="11035" y="0"/>
                    </a:lnTo>
                    <a:close/>
                    <a:moveTo>
                      <a:pt x="10735" y="84"/>
                    </a:moveTo>
                    <a:lnTo>
                      <a:pt x="10471" y="157"/>
                    </a:lnTo>
                    <a:cubicBezTo>
                      <a:pt x="10157" y="251"/>
                      <a:pt x="9859" y="361"/>
                      <a:pt x="9562" y="471"/>
                    </a:cubicBezTo>
                    <a:cubicBezTo>
                      <a:pt x="533" y="3715"/>
                      <a:pt x="0" y="13230"/>
                      <a:pt x="8370" y="21725"/>
                    </a:cubicBezTo>
                    <a:cubicBezTo>
                      <a:pt x="8449" y="21631"/>
                      <a:pt x="8543" y="21537"/>
                      <a:pt x="8621" y="21443"/>
                    </a:cubicBezTo>
                    <a:cubicBezTo>
                      <a:pt x="329" y="13041"/>
                      <a:pt x="862" y="3621"/>
                      <a:pt x="9797" y="392"/>
                    </a:cubicBezTo>
                    <a:cubicBezTo>
                      <a:pt x="10107" y="285"/>
                      <a:pt x="10417" y="177"/>
                      <a:pt x="10735" y="8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95" name="Google Shape;795;p40"/>
              <p:cNvSpPr/>
              <p:nvPr/>
            </p:nvSpPr>
            <p:spPr>
              <a:xfrm>
                <a:off x="4514750" y="3553225"/>
                <a:ext cx="1083900" cy="354725"/>
              </a:xfrm>
              <a:custGeom>
                <a:rect b="b" l="l" r="r" t="t"/>
                <a:pathLst>
                  <a:path extrusionOk="0" h="14189" w="43356">
                    <a:moveTo>
                      <a:pt x="42243" y="1"/>
                    </a:moveTo>
                    <a:lnTo>
                      <a:pt x="42318" y="401"/>
                    </a:lnTo>
                    <a:lnTo>
                      <a:pt x="42318" y="401"/>
                    </a:lnTo>
                    <a:cubicBezTo>
                      <a:pt x="42295" y="268"/>
                      <a:pt x="42270" y="135"/>
                      <a:pt x="42243" y="1"/>
                    </a:cubicBezTo>
                    <a:close/>
                    <a:moveTo>
                      <a:pt x="42318" y="401"/>
                    </a:moveTo>
                    <a:lnTo>
                      <a:pt x="42318" y="401"/>
                    </a:lnTo>
                    <a:cubicBezTo>
                      <a:pt x="43246" y="5797"/>
                      <a:pt x="40669" y="10462"/>
                      <a:pt x="34688" y="12619"/>
                    </a:cubicBezTo>
                    <a:cubicBezTo>
                      <a:pt x="32433" y="13431"/>
                      <a:pt x="29889" y="13816"/>
                      <a:pt x="27196" y="13816"/>
                    </a:cubicBezTo>
                    <a:cubicBezTo>
                      <a:pt x="18096" y="13816"/>
                      <a:pt x="7299" y="9418"/>
                      <a:pt x="235" y="2258"/>
                    </a:cubicBezTo>
                    <a:cubicBezTo>
                      <a:pt x="157" y="2352"/>
                      <a:pt x="79" y="2446"/>
                      <a:pt x="0" y="2540"/>
                    </a:cubicBezTo>
                    <a:cubicBezTo>
                      <a:pt x="7110" y="9759"/>
                      <a:pt x="17979" y="14188"/>
                      <a:pt x="27139" y="14188"/>
                    </a:cubicBezTo>
                    <a:cubicBezTo>
                      <a:pt x="29852" y="14188"/>
                      <a:pt x="32416" y="13800"/>
                      <a:pt x="34688" y="12979"/>
                    </a:cubicBezTo>
                    <a:cubicBezTo>
                      <a:pt x="40769" y="10785"/>
                      <a:pt x="43355" y="6020"/>
                      <a:pt x="42337" y="502"/>
                    </a:cubicBezTo>
                    <a:lnTo>
                      <a:pt x="42318" y="40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96" name="Google Shape;796;p40"/>
              <p:cNvSpPr/>
              <p:nvPr/>
            </p:nvSpPr>
            <p:spPr>
              <a:xfrm>
                <a:off x="4298450" y="3051650"/>
                <a:ext cx="222200" cy="565075"/>
              </a:xfrm>
              <a:custGeom>
                <a:rect b="b" l="l" r="r" t="t"/>
                <a:pathLst>
                  <a:path extrusionOk="0" h="22603" w="8888">
                    <a:moveTo>
                      <a:pt x="8104" y="1"/>
                    </a:moveTo>
                    <a:lnTo>
                      <a:pt x="7633" y="251"/>
                    </a:lnTo>
                    <a:cubicBezTo>
                      <a:pt x="0" y="4562"/>
                      <a:pt x="219" y="14061"/>
                      <a:pt x="8652" y="22603"/>
                    </a:cubicBezTo>
                    <a:cubicBezTo>
                      <a:pt x="8731" y="22509"/>
                      <a:pt x="8809" y="22415"/>
                      <a:pt x="8887" y="22321"/>
                    </a:cubicBezTo>
                    <a:cubicBezTo>
                      <a:pt x="439" y="13747"/>
                      <a:pt x="282" y="4201"/>
                      <a:pt x="8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97" name="Google Shape;797;p40"/>
              <p:cNvSpPr/>
              <p:nvPr/>
            </p:nvSpPr>
            <p:spPr>
              <a:xfrm>
                <a:off x="4448125" y="3697050"/>
                <a:ext cx="1136800" cy="318250"/>
              </a:xfrm>
              <a:custGeom>
                <a:rect b="b" l="l" r="r" t="t"/>
                <a:pathLst>
                  <a:path extrusionOk="0" h="12730" w="45472">
                    <a:moveTo>
                      <a:pt x="204" y="0"/>
                    </a:moveTo>
                    <a:cubicBezTo>
                      <a:pt x="126" y="94"/>
                      <a:pt x="63" y="188"/>
                      <a:pt x="1" y="298"/>
                    </a:cubicBezTo>
                    <a:cubicBezTo>
                      <a:pt x="7596" y="8003"/>
                      <a:pt x="19215" y="12730"/>
                      <a:pt x="29007" y="12730"/>
                    </a:cubicBezTo>
                    <a:cubicBezTo>
                      <a:pt x="31905" y="12730"/>
                      <a:pt x="34644" y="12316"/>
                      <a:pt x="37070" y="11442"/>
                    </a:cubicBezTo>
                    <a:cubicBezTo>
                      <a:pt x="42525" y="9468"/>
                      <a:pt x="45331" y="5580"/>
                      <a:pt x="45472" y="894"/>
                    </a:cubicBezTo>
                    <a:lnTo>
                      <a:pt x="45472" y="392"/>
                    </a:lnTo>
                    <a:cubicBezTo>
                      <a:pt x="45425" y="5141"/>
                      <a:pt x="42619" y="9107"/>
                      <a:pt x="37117" y="11098"/>
                    </a:cubicBezTo>
                    <a:cubicBezTo>
                      <a:pt x="34702" y="11967"/>
                      <a:pt x="31978" y="12379"/>
                      <a:pt x="29094" y="12379"/>
                    </a:cubicBezTo>
                    <a:cubicBezTo>
                      <a:pt x="19344" y="12379"/>
                      <a:pt x="7777" y="7669"/>
                      <a:pt x="2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98" name="Google Shape;798;p40"/>
              <p:cNvSpPr/>
              <p:nvPr/>
            </p:nvSpPr>
            <p:spPr>
              <a:xfrm>
                <a:off x="4220075" y="3138250"/>
                <a:ext cx="233175" cy="566275"/>
              </a:xfrm>
              <a:custGeom>
                <a:rect b="b" l="l" r="r" t="t"/>
                <a:pathLst>
                  <a:path extrusionOk="0" h="22651" w="9327">
                    <a:moveTo>
                      <a:pt x="6176" y="1"/>
                    </a:moveTo>
                    <a:lnTo>
                      <a:pt x="5784" y="330"/>
                    </a:lnTo>
                    <a:cubicBezTo>
                      <a:pt x="0" y="5424"/>
                      <a:pt x="1035" y="14437"/>
                      <a:pt x="9123" y="22650"/>
                    </a:cubicBezTo>
                    <a:cubicBezTo>
                      <a:pt x="9185" y="22540"/>
                      <a:pt x="9248" y="22446"/>
                      <a:pt x="9326" y="22352"/>
                    </a:cubicBezTo>
                    <a:cubicBezTo>
                      <a:pt x="1191" y="14108"/>
                      <a:pt x="235" y="5032"/>
                      <a:pt x="61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799" name="Google Shape;799;p40"/>
              <p:cNvSpPr/>
              <p:nvPr/>
            </p:nvSpPr>
            <p:spPr>
              <a:xfrm>
                <a:off x="4390125" y="3785600"/>
                <a:ext cx="1177575" cy="330950"/>
              </a:xfrm>
              <a:custGeom>
                <a:rect b="b" l="l" r="r" t="t"/>
                <a:pathLst>
                  <a:path extrusionOk="0" h="13238" w="47103">
                    <a:moveTo>
                      <a:pt x="47102" y="2853"/>
                    </a:moveTo>
                    <a:lnTo>
                      <a:pt x="47073" y="2984"/>
                    </a:lnTo>
                    <a:lnTo>
                      <a:pt x="47073" y="2984"/>
                    </a:lnTo>
                    <a:cubicBezTo>
                      <a:pt x="47083" y="2940"/>
                      <a:pt x="47093" y="2897"/>
                      <a:pt x="47102" y="2853"/>
                    </a:cubicBezTo>
                    <a:close/>
                    <a:moveTo>
                      <a:pt x="173" y="1"/>
                    </a:moveTo>
                    <a:cubicBezTo>
                      <a:pt x="126" y="110"/>
                      <a:pt x="64" y="204"/>
                      <a:pt x="1" y="298"/>
                    </a:cubicBezTo>
                    <a:cubicBezTo>
                      <a:pt x="7911" y="8317"/>
                      <a:pt x="20002" y="13238"/>
                      <a:pt x="30189" y="13238"/>
                    </a:cubicBezTo>
                    <a:cubicBezTo>
                      <a:pt x="33204" y="13238"/>
                      <a:pt x="36052" y="12807"/>
                      <a:pt x="38575" y="11897"/>
                    </a:cubicBezTo>
                    <a:cubicBezTo>
                      <a:pt x="43278" y="10205"/>
                      <a:pt x="46083" y="7117"/>
                      <a:pt x="46992" y="3339"/>
                    </a:cubicBezTo>
                    <a:lnTo>
                      <a:pt x="47073" y="2984"/>
                    </a:lnTo>
                    <a:lnTo>
                      <a:pt x="47073" y="2984"/>
                    </a:lnTo>
                    <a:cubicBezTo>
                      <a:pt x="46191" y="6780"/>
                      <a:pt x="43365" y="9879"/>
                      <a:pt x="38654" y="11568"/>
                    </a:cubicBezTo>
                    <a:cubicBezTo>
                      <a:pt x="36133" y="12479"/>
                      <a:pt x="33288" y="12911"/>
                      <a:pt x="30275" y="12911"/>
                    </a:cubicBezTo>
                    <a:cubicBezTo>
                      <a:pt x="20119" y="12911"/>
                      <a:pt x="8067" y="8003"/>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00" name="Google Shape;800;p40"/>
              <p:cNvSpPr/>
              <p:nvPr/>
            </p:nvSpPr>
            <p:spPr>
              <a:xfrm>
                <a:off x="4160500" y="3246400"/>
                <a:ext cx="233975" cy="546675"/>
              </a:xfrm>
              <a:custGeom>
                <a:rect b="b" l="l" r="r" t="t"/>
                <a:pathLst>
                  <a:path extrusionOk="0" h="21867" w="9359">
                    <a:moveTo>
                      <a:pt x="4405" y="1"/>
                    </a:moveTo>
                    <a:lnTo>
                      <a:pt x="4405" y="1"/>
                    </a:lnTo>
                    <a:cubicBezTo>
                      <a:pt x="4380" y="33"/>
                      <a:pt x="4355" y="66"/>
                      <a:pt x="4330" y="98"/>
                    </a:cubicBezTo>
                    <a:lnTo>
                      <a:pt x="4330" y="98"/>
                    </a:lnTo>
                    <a:lnTo>
                      <a:pt x="4405" y="1"/>
                    </a:lnTo>
                    <a:close/>
                    <a:moveTo>
                      <a:pt x="4330" y="98"/>
                    </a:moveTo>
                    <a:lnTo>
                      <a:pt x="4092" y="408"/>
                    </a:lnTo>
                    <a:cubicBezTo>
                      <a:pt x="1" y="5863"/>
                      <a:pt x="1631" y="14217"/>
                      <a:pt x="9186" y="21866"/>
                    </a:cubicBezTo>
                    <a:cubicBezTo>
                      <a:pt x="9249" y="21772"/>
                      <a:pt x="9311" y="21678"/>
                      <a:pt x="9358" y="21569"/>
                    </a:cubicBezTo>
                    <a:cubicBezTo>
                      <a:pt x="1801" y="13903"/>
                      <a:pt x="192" y="5540"/>
                      <a:pt x="4330" y="9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01" name="Google Shape;801;p40"/>
              <p:cNvSpPr/>
              <p:nvPr/>
            </p:nvSpPr>
            <p:spPr>
              <a:xfrm>
                <a:off x="4343100" y="3874550"/>
                <a:ext cx="1177175" cy="335025"/>
              </a:xfrm>
              <a:custGeom>
                <a:rect b="b" l="l" r="r" t="t"/>
                <a:pathLst>
                  <a:path extrusionOk="0" h="13401" w="47087">
                    <a:moveTo>
                      <a:pt x="47087" y="5032"/>
                    </a:moveTo>
                    <a:lnTo>
                      <a:pt x="46867" y="5487"/>
                    </a:lnTo>
                    <a:cubicBezTo>
                      <a:pt x="46858" y="5507"/>
                      <a:pt x="46848" y="5527"/>
                      <a:pt x="46839" y="5547"/>
                    </a:cubicBezTo>
                    <a:lnTo>
                      <a:pt x="46839" y="5547"/>
                    </a:lnTo>
                    <a:cubicBezTo>
                      <a:pt x="46926" y="5377"/>
                      <a:pt x="47009" y="5206"/>
                      <a:pt x="47087" y="5032"/>
                    </a:cubicBezTo>
                    <a:close/>
                    <a:moveTo>
                      <a:pt x="126" y="1"/>
                    </a:moveTo>
                    <a:cubicBezTo>
                      <a:pt x="79" y="95"/>
                      <a:pt x="48" y="189"/>
                      <a:pt x="1" y="283"/>
                    </a:cubicBezTo>
                    <a:cubicBezTo>
                      <a:pt x="8006" y="8409"/>
                      <a:pt x="20256" y="13401"/>
                      <a:pt x="30576" y="13401"/>
                    </a:cubicBezTo>
                    <a:cubicBezTo>
                      <a:pt x="33632" y="13401"/>
                      <a:pt x="36520" y="12963"/>
                      <a:pt x="39077" y="12039"/>
                    </a:cubicBezTo>
                    <a:cubicBezTo>
                      <a:pt x="42906" y="10653"/>
                      <a:pt x="45498" y="8372"/>
                      <a:pt x="46839" y="5547"/>
                    </a:cubicBezTo>
                    <a:lnTo>
                      <a:pt x="46839" y="5547"/>
                    </a:lnTo>
                    <a:cubicBezTo>
                      <a:pt x="45453" y="8240"/>
                      <a:pt x="42905" y="10414"/>
                      <a:pt x="39218" y="11741"/>
                    </a:cubicBezTo>
                    <a:cubicBezTo>
                      <a:pt x="36657" y="12665"/>
                      <a:pt x="33767" y="13103"/>
                      <a:pt x="30708" y="13103"/>
                    </a:cubicBezTo>
                    <a:cubicBezTo>
                      <a:pt x="20386" y="13103"/>
                      <a:pt x="8143" y="8114"/>
                      <a:pt x="1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02" name="Google Shape;802;p40"/>
              <p:cNvSpPr/>
              <p:nvPr/>
            </p:nvSpPr>
            <p:spPr>
              <a:xfrm>
                <a:off x="4120925" y="3374150"/>
                <a:ext cx="225350" cy="507475"/>
              </a:xfrm>
              <a:custGeom>
                <a:rect b="b" l="l" r="r" t="t"/>
                <a:pathLst>
                  <a:path extrusionOk="0" h="20299" w="9014">
                    <a:moveTo>
                      <a:pt x="2791" y="1"/>
                    </a:moveTo>
                    <a:cubicBezTo>
                      <a:pt x="2772" y="38"/>
                      <a:pt x="2754" y="76"/>
                      <a:pt x="2736" y="114"/>
                    </a:cubicBezTo>
                    <a:lnTo>
                      <a:pt x="2736" y="114"/>
                    </a:lnTo>
                    <a:lnTo>
                      <a:pt x="2791" y="1"/>
                    </a:lnTo>
                    <a:close/>
                    <a:moveTo>
                      <a:pt x="2736" y="114"/>
                    </a:moveTo>
                    <a:lnTo>
                      <a:pt x="2571" y="455"/>
                    </a:lnTo>
                    <a:cubicBezTo>
                      <a:pt x="1" y="5910"/>
                      <a:pt x="2054" y="13386"/>
                      <a:pt x="8888" y="20299"/>
                    </a:cubicBezTo>
                    <a:cubicBezTo>
                      <a:pt x="8935" y="20205"/>
                      <a:pt x="8966" y="20111"/>
                      <a:pt x="9013" y="20017"/>
                    </a:cubicBezTo>
                    <a:cubicBezTo>
                      <a:pt x="2180" y="13074"/>
                      <a:pt x="138" y="5575"/>
                      <a:pt x="2736" y="1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03" name="Google Shape;803;p40"/>
              <p:cNvSpPr/>
              <p:nvPr/>
            </p:nvSpPr>
            <p:spPr>
              <a:xfrm>
                <a:off x="4309025" y="3958800"/>
                <a:ext cx="1135625" cy="330175"/>
              </a:xfrm>
              <a:custGeom>
                <a:rect b="b" l="l" r="r" t="t"/>
                <a:pathLst>
                  <a:path extrusionOk="0" h="13207" w="45425">
                    <a:moveTo>
                      <a:pt x="45424" y="6897"/>
                    </a:moveTo>
                    <a:lnTo>
                      <a:pt x="45389" y="6947"/>
                    </a:lnTo>
                    <a:lnTo>
                      <a:pt x="45389" y="6947"/>
                    </a:lnTo>
                    <a:cubicBezTo>
                      <a:pt x="45401" y="6930"/>
                      <a:pt x="45413" y="6914"/>
                      <a:pt x="45424" y="6897"/>
                    </a:cubicBezTo>
                    <a:close/>
                    <a:moveTo>
                      <a:pt x="94" y="1"/>
                    </a:moveTo>
                    <a:cubicBezTo>
                      <a:pt x="63" y="95"/>
                      <a:pt x="32" y="189"/>
                      <a:pt x="0" y="267"/>
                    </a:cubicBezTo>
                    <a:cubicBezTo>
                      <a:pt x="7910" y="8286"/>
                      <a:pt x="20001" y="13206"/>
                      <a:pt x="30188" y="13206"/>
                    </a:cubicBezTo>
                    <a:cubicBezTo>
                      <a:pt x="33203" y="13206"/>
                      <a:pt x="36051" y="12775"/>
                      <a:pt x="38575" y="11866"/>
                    </a:cubicBezTo>
                    <a:cubicBezTo>
                      <a:pt x="41475" y="10816"/>
                      <a:pt x="43669" y="9249"/>
                      <a:pt x="45127" y="7305"/>
                    </a:cubicBezTo>
                    <a:lnTo>
                      <a:pt x="45389" y="6947"/>
                    </a:lnTo>
                    <a:lnTo>
                      <a:pt x="45389" y="6947"/>
                    </a:lnTo>
                    <a:cubicBezTo>
                      <a:pt x="43930" y="8931"/>
                      <a:pt x="41716" y="10558"/>
                      <a:pt x="38747" y="11631"/>
                    </a:cubicBezTo>
                    <a:cubicBezTo>
                      <a:pt x="36218" y="12540"/>
                      <a:pt x="33364" y="12971"/>
                      <a:pt x="30343" y="12971"/>
                    </a:cubicBezTo>
                    <a:cubicBezTo>
                      <a:pt x="20132" y="12971"/>
                      <a:pt x="8017" y="8045"/>
                      <a:pt x="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04" name="Google Shape;804;p40"/>
              <p:cNvSpPr/>
              <p:nvPr/>
            </p:nvSpPr>
            <p:spPr>
              <a:xfrm>
                <a:off x="4104475" y="3516400"/>
                <a:ext cx="206925" cy="449100"/>
              </a:xfrm>
              <a:custGeom>
                <a:rect b="b" l="l" r="r" t="t"/>
                <a:pathLst>
                  <a:path extrusionOk="0" h="17964" w="8277">
                    <a:moveTo>
                      <a:pt x="1348" y="0"/>
                    </a:moveTo>
                    <a:cubicBezTo>
                      <a:pt x="1346" y="8"/>
                      <a:pt x="1345" y="15"/>
                      <a:pt x="1343" y="22"/>
                    </a:cubicBezTo>
                    <a:lnTo>
                      <a:pt x="1343" y="22"/>
                    </a:lnTo>
                    <a:lnTo>
                      <a:pt x="1348" y="0"/>
                    </a:lnTo>
                    <a:close/>
                    <a:moveTo>
                      <a:pt x="1343" y="22"/>
                    </a:moveTo>
                    <a:lnTo>
                      <a:pt x="1223" y="486"/>
                    </a:lnTo>
                    <a:cubicBezTo>
                      <a:pt x="0" y="5596"/>
                      <a:pt x="2289" y="11991"/>
                      <a:pt x="8182" y="17963"/>
                    </a:cubicBezTo>
                    <a:cubicBezTo>
                      <a:pt x="8214" y="17885"/>
                      <a:pt x="8245" y="17791"/>
                      <a:pt x="8276" y="17697"/>
                    </a:cubicBezTo>
                    <a:cubicBezTo>
                      <a:pt x="2297" y="11655"/>
                      <a:pt x="22" y="5160"/>
                      <a:pt x="1343" y="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05" name="Google Shape;805;p40"/>
              <p:cNvSpPr/>
              <p:nvPr/>
            </p:nvSpPr>
            <p:spPr>
              <a:xfrm>
                <a:off x="4289825" y="4034425"/>
                <a:ext cx="1054900" cy="317100"/>
              </a:xfrm>
              <a:custGeom>
                <a:rect b="b" l="l" r="r" t="t"/>
                <a:pathLst>
                  <a:path extrusionOk="0" h="12684" w="42196">
                    <a:moveTo>
                      <a:pt x="47" y="1"/>
                    </a:moveTo>
                    <a:cubicBezTo>
                      <a:pt x="32" y="79"/>
                      <a:pt x="16" y="158"/>
                      <a:pt x="0" y="236"/>
                    </a:cubicBezTo>
                    <a:cubicBezTo>
                      <a:pt x="7608" y="7953"/>
                      <a:pt x="19230" y="12683"/>
                      <a:pt x="29024" y="12683"/>
                    </a:cubicBezTo>
                    <a:cubicBezTo>
                      <a:pt x="31922" y="12683"/>
                      <a:pt x="34659" y="12269"/>
                      <a:pt x="37086" y="11396"/>
                    </a:cubicBezTo>
                    <a:cubicBezTo>
                      <a:pt x="38982" y="10706"/>
                      <a:pt x="40565" y="9782"/>
                      <a:pt x="41819" y="8684"/>
                    </a:cubicBezTo>
                    <a:lnTo>
                      <a:pt x="42195" y="8340"/>
                    </a:lnTo>
                    <a:lnTo>
                      <a:pt x="42195" y="8340"/>
                    </a:lnTo>
                    <a:cubicBezTo>
                      <a:pt x="40910" y="9515"/>
                      <a:pt x="39280" y="10487"/>
                      <a:pt x="37289" y="11208"/>
                    </a:cubicBezTo>
                    <a:cubicBezTo>
                      <a:pt x="34855" y="12084"/>
                      <a:pt x="32108" y="12499"/>
                      <a:pt x="29200" y="12499"/>
                    </a:cubicBezTo>
                    <a:cubicBezTo>
                      <a:pt x="19360" y="12499"/>
                      <a:pt x="7682" y="7744"/>
                      <a:pt x="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06" name="Google Shape;806;p40"/>
              <p:cNvSpPr/>
              <p:nvPr/>
            </p:nvSpPr>
            <p:spPr>
              <a:xfrm>
                <a:off x="4111925" y="3665700"/>
                <a:ext cx="179100" cy="374625"/>
              </a:xfrm>
              <a:custGeom>
                <a:rect b="b" l="l" r="r" t="t"/>
                <a:pathLst>
                  <a:path extrusionOk="0" h="14985" w="7164">
                    <a:moveTo>
                      <a:pt x="141" y="0"/>
                    </a:moveTo>
                    <a:cubicBezTo>
                      <a:pt x="136" y="111"/>
                      <a:pt x="133" y="223"/>
                      <a:pt x="131" y="335"/>
                    </a:cubicBezTo>
                    <a:lnTo>
                      <a:pt x="131" y="335"/>
                    </a:lnTo>
                    <a:lnTo>
                      <a:pt x="141" y="0"/>
                    </a:lnTo>
                    <a:close/>
                    <a:moveTo>
                      <a:pt x="131" y="335"/>
                    </a:moveTo>
                    <a:lnTo>
                      <a:pt x="125" y="502"/>
                    </a:lnTo>
                    <a:cubicBezTo>
                      <a:pt x="0" y="4953"/>
                      <a:pt x="2304" y="10110"/>
                      <a:pt x="7116" y="14985"/>
                    </a:cubicBezTo>
                    <a:cubicBezTo>
                      <a:pt x="7132" y="14907"/>
                      <a:pt x="7148" y="14828"/>
                      <a:pt x="7163" y="14750"/>
                    </a:cubicBezTo>
                    <a:cubicBezTo>
                      <a:pt x="2378" y="9903"/>
                      <a:pt x="53" y="4774"/>
                      <a:pt x="131" y="3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07" name="Google Shape;807;p40"/>
              <p:cNvSpPr/>
              <p:nvPr/>
            </p:nvSpPr>
            <p:spPr>
              <a:xfrm>
                <a:off x="4284725" y="4100650"/>
                <a:ext cx="936950" cy="295950"/>
              </a:xfrm>
              <a:custGeom>
                <a:rect b="b" l="l" r="r" t="t"/>
                <a:pathLst>
                  <a:path extrusionOk="0" h="11838" w="37478">
                    <a:moveTo>
                      <a:pt x="37478" y="9327"/>
                    </a:moveTo>
                    <a:lnTo>
                      <a:pt x="37385" y="9379"/>
                    </a:lnTo>
                    <a:lnTo>
                      <a:pt x="37385" y="9379"/>
                    </a:lnTo>
                    <a:cubicBezTo>
                      <a:pt x="37416" y="9362"/>
                      <a:pt x="37447" y="9345"/>
                      <a:pt x="37478" y="9327"/>
                    </a:cubicBezTo>
                    <a:close/>
                    <a:moveTo>
                      <a:pt x="0" y="1"/>
                    </a:moveTo>
                    <a:cubicBezTo>
                      <a:pt x="0" y="63"/>
                      <a:pt x="0" y="126"/>
                      <a:pt x="0" y="205"/>
                    </a:cubicBezTo>
                    <a:cubicBezTo>
                      <a:pt x="7122" y="7411"/>
                      <a:pt x="17993" y="11837"/>
                      <a:pt x="27159" y="11837"/>
                    </a:cubicBezTo>
                    <a:cubicBezTo>
                      <a:pt x="29876" y="11837"/>
                      <a:pt x="32444" y="11449"/>
                      <a:pt x="34719" y="10628"/>
                    </a:cubicBezTo>
                    <a:cubicBezTo>
                      <a:pt x="35550" y="10330"/>
                      <a:pt x="36318" y="9985"/>
                      <a:pt x="37008" y="9593"/>
                    </a:cubicBezTo>
                    <a:lnTo>
                      <a:pt x="37385" y="9379"/>
                    </a:lnTo>
                    <a:lnTo>
                      <a:pt x="37385" y="9379"/>
                    </a:lnTo>
                    <a:cubicBezTo>
                      <a:pt x="36642" y="9797"/>
                      <a:pt x="35826" y="10172"/>
                      <a:pt x="34939" y="10503"/>
                    </a:cubicBezTo>
                    <a:cubicBezTo>
                      <a:pt x="32652" y="11326"/>
                      <a:pt x="30072" y="11716"/>
                      <a:pt x="27342" y="11716"/>
                    </a:cubicBezTo>
                    <a:cubicBezTo>
                      <a:pt x="18112" y="11716"/>
                      <a:pt x="7161" y="725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08" name="Google Shape;808;p40"/>
              <p:cNvSpPr/>
              <p:nvPr/>
            </p:nvSpPr>
            <p:spPr>
              <a:xfrm>
                <a:off x="4124450" y="3818900"/>
                <a:ext cx="160300" cy="286875"/>
              </a:xfrm>
              <a:custGeom>
                <a:rect b="b" l="l" r="r" t="t"/>
                <a:pathLst>
                  <a:path extrusionOk="0" h="11475" w="6412">
                    <a:moveTo>
                      <a:pt x="1" y="1"/>
                    </a:moveTo>
                    <a:lnTo>
                      <a:pt x="79" y="503"/>
                    </a:lnTo>
                    <a:cubicBezTo>
                      <a:pt x="722" y="4014"/>
                      <a:pt x="2822" y="7822"/>
                      <a:pt x="6411" y="11475"/>
                    </a:cubicBezTo>
                    <a:cubicBezTo>
                      <a:pt x="6411" y="11396"/>
                      <a:pt x="6411" y="11333"/>
                      <a:pt x="6411" y="11271"/>
                    </a:cubicBezTo>
                    <a:cubicBezTo>
                      <a:pt x="2712" y="7525"/>
                      <a:pt x="596" y="359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09" name="Google Shape;809;p40"/>
              <p:cNvSpPr/>
              <p:nvPr/>
            </p:nvSpPr>
            <p:spPr>
              <a:xfrm>
                <a:off x="4292175" y="4156300"/>
                <a:ext cx="781000" cy="268125"/>
              </a:xfrm>
              <a:custGeom>
                <a:rect b="b" l="l" r="r" t="t"/>
                <a:pathLst>
                  <a:path extrusionOk="0" h="10725" w="31240">
                    <a:moveTo>
                      <a:pt x="31239" y="9750"/>
                    </a:moveTo>
                    <a:lnTo>
                      <a:pt x="30829" y="9875"/>
                    </a:lnTo>
                    <a:lnTo>
                      <a:pt x="30829" y="9875"/>
                    </a:lnTo>
                    <a:cubicBezTo>
                      <a:pt x="30967" y="9835"/>
                      <a:pt x="31103" y="9793"/>
                      <a:pt x="31239" y="9750"/>
                    </a:cubicBezTo>
                    <a:close/>
                    <a:moveTo>
                      <a:pt x="0" y="1"/>
                    </a:moveTo>
                    <a:cubicBezTo>
                      <a:pt x="16" y="48"/>
                      <a:pt x="32" y="110"/>
                      <a:pt x="47" y="157"/>
                    </a:cubicBezTo>
                    <a:cubicBezTo>
                      <a:pt x="6509" y="6707"/>
                      <a:pt x="16390" y="10725"/>
                      <a:pt x="24714" y="10725"/>
                    </a:cubicBezTo>
                    <a:cubicBezTo>
                      <a:pt x="26829" y="10725"/>
                      <a:pt x="28843" y="10465"/>
                      <a:pt x="30675" y="9922"/>
                    </a:cubicBezTo>
                    <a:lnTo>
                      <a:pt x="30829" y="9875"/>
                    </a:lnTo>
                    <a:lnTo>
                      <a:pt x="30829" y="9875"/>
                    </a:lnTo>
                    <a:cubicBezTo>
                      <a:pt x="29001" y="10409"/>
                      <a:pt x="26995" y="10664"/>
                      <a:pt x="24890" y="10664"/>
                    </a:cubicBezTo>
                    <a:cubicBezTo>
                      <a:pt x="16491" y="10664"/>
                      <a:pt x="6519" y="6606"/>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10" name="Google Shape;810;p40"/>
              <p:cNvSpPr/>
              <p:nvPr/>
            </p:nvSpPr>
            <p:spPr>
              <a:xfrm>
                <a:off x="4167550" y="3974075"/>
                <a:ext cx="125825" cy="186175"/>
              </a:xfrm>
              <a:custGeom>
                <a:rect b="b" l="l" r="r" t="t"/>
                <a:pathLst>
                  <a:path extrusionOk="0" h="7447" w="5033">
                    <a:moveTo>
                      <a:pt x="1" y="1"/>
                    </a:moveTo>
                    <a:lnTo>
                      <a:pt x="205" y="518"/>
                    </a:lnTo>
                    <a:cubicBezTo>
                      <a:pt x="1176" y="2807"/>
                      <a:pt x="2791" y="5158"/>
                      <a:pt x="5032" y="7446"/>
                    </a:cubicBezTo>
                    <a:cubicBezTo>
                      <a:pt x="5017" y="7399"/>
                      <a:pt x="5001" y="7337"/>
                      <a:pt x="4985" y="7290"/>
                    </a:cubicBezTo>
                    <a:cubicBezTo>
                      <a:pt x="2618" y="4891"/>
                      <a:pt x="957" y="239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11" name="Google Shape;811;p40"/>
              <p:cNvSpPr/>
              <p:nvPr/>
            </p:nvSpPr>
            <p:spPr>
              <a:xfrm>
                <a:off x="4312925" y="4200575"/>
                <a:ext cx="577625" cy="234700"/>
              </a:xfrm>
              <a:custGeom>
                <a:rect b="b" l="l" r="r" t="t"/>
                <a:pathLst>
                  <a:path extrusionOk="0" h="9388" w="23105">
                    <a:moveTo>
                      <a:pt x="23105" y="9343"/>
                    </a:moveTo>
                    <a:lnTo>
                      <a:pt x="22839" y="9356"/>
                    </a:lnTo>
                    <a:lnTo>
                      <a:pt x="22839" y="9356"/>
                    </a:lnTo>
                    <a:cubicBezTo>
                      <a:pt x="22928" y="9352"/>
                      <a:pt x="23017" y="9348"/>
                      <a:pt x="23105" y="9343"/>
                    </a:cubicBezTo>
                    <a:close/>
                    <a:moveTo>
                      <a:pt x="1" y="1"/>
                    </a:moveTo>
                    <a:lnTo>
                      <a:pt x="1" y="1"/>
                    </a:lnTo>
                    <a:cubicBezTo>
                      <a:pt x="32" y="48"/>
                      <a:pt x="64" y="95"/>
                      <a:pt x="95" y="142"/>
                    </a:cubicBezTo>
                    <a:cubicBezTo>
                      <a:pt x="5752" y="5860"/>
                      <a:pt x="14388" y="9388"/>
                      <a:pt x="21676" y="9388"/>
                    </a:cubicBezTo>
                    <a:cubicBezTo>
                      <a:pt x="21940" y="9388"/>
                      <a:pt x="22202" y="9383"/>
                      <a:pt x="22462" y="9374"/>
                    </a:cubicBezTo>
                    <a:lnTo>
                      <a:pt x="22494" y="9374"/>
                    </a:lnTo>
                    <a:lnTo>
                      <a:pt x="22839" y="9356"/>
                    </a:lnTo>
                    <a:lnTo>
                      <a:pt x="22839" y="9356"/>
                    </a:lnTo>
                    <a:cubicBezTo>
                      <a:pt x="22511" y="9371"/>
                      <a:pt x="22180" y="9378"/>
                      <a:pt x="21846" y="9378"/>
                    </a:cubicBezTo>
                    <a:cubicBezTo>
                      <a:pt x="14470" y="9378"/>
                      <a:pt x="5722" y="581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812" name="Google Shape;812;p40"/>
              <p:cNvSpPr/>
              <p:nvPr/>
            </p:nvSpPr>
            <p:spPr>
              <a:xfrm>
                <a:off x="4258075" y="4136700"/>
                <a:ext cx="57250" cy="67425"/>
              </a:xfrm>
              <a:custGeom>
                <a:rect b="b" l="l" r="r" t="t"/>
                <a:pathLst>
                  <a:path extrusionOk="0" h="2697" w="2290">
                    <a:moveTo>
                      <a:pt x="1" y="1"/>
                    </a:moveTo>
                    <a:cubicBezTo>
                      <a:pt x="112" y="154"/>
                      <a:pt x="227" y="307"/>
                      <a:pt x="345" y="461"/>
                    </a:cubicBezTo>
                    <a:lnTo>
                      <a:pt x="345" y="461"/>
                    </a:lnTo>
                    <a:lnTo>
                      <a:pt x="1" y="1"/>
                    </a:lnTo>
                    <a:close/>
                    <a:moveTo>
                      <a:pt x="345" y="461"/>
                    </a:moveTo>
                    <a:lnTo>
                      <a:pt x="424" y="565"/>
                    </a:lnTo>
                    <a:cubicBezTo>
                      <a:pt x="988" y="1286"/>
                      <a:pt x="1599" y="1991"/>
                      <a:pt x="2289" y="2697"/>
                    </a:cubicBezTo>
                    <a:cubicBezTo>
                      <a:pt x="2258" y="2650"/>
                      <a:pt x="2226" y="2603"/>
                      <a:pt x="2195" y="2556"/>
                    </a:cubicBezTo>
                    <a:cubicBezTo>
                      <a:pt x="1512" y="1873"/>
                      <a:pt x="893" y="1169"/>
                      <a:pt x="345" y="46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grpSp>
        <p:sp>
          <p:nvSpPr>
            <p:cNvPr id="813" name="Google Shape;813;p40"/>
            <p:cNvSpPr/>
            <p:nvPr/>
          </p:nvSpPr>
          <p:spPr>
            <a:xfrm>
              <a:off x="5980307" y="1490086"/>
              <a:ext cx="2164200" cy="2164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grpSp>
      <p:sp>
        <p:nvSpPr>
          <p:cNvPr id="814" name="Google Shape;814;p40"/>
          <p:cNvSpPr txBox="1"/>
          <p:nvPr>
            <p:ph type="ctrTitle"/>
          </p:nvPr>
        </p:nvSpPr>
        <p:spPr>
          <a:xfrm>
            <a:off x="973500" y="1560225"/>
            <a:ext cx="6013500" cy="129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500">
                <a:solidFill>
                  <a:schemeClr val="lt1"/>
                </a:solidFill>
                <a:latin typeface="Rajdhani"/>
                <a:ea typeface="Rajdhani"/>
                <a:cs typeface="Rajdhani"/>
                <a:sym typeface="Rajdhani"/>
              </a:rPr>
              <a:t>Applied Analytics</a:t>
            </a:r>
            <a:r>
              <a:rPr b="1" lang="en" sz="4500">
                <a:solidFill>
                  <a:schemeClr val="lt1"/>
                </a:solidFill>
                <a:latin typeface="Rajdhani"/>
                <a:ea typeface="Rajdhani"/>
                <a:cs typeface="Rajdhani"/>
                <a:sym typeface="Rajdhani"/>
              </a:rPr>
              <a:t> </a:t>
            </a:r>
            <a:r>
              <a:rPr b="1" lang="en" sz="4500">
                <a:solidFill>
                  <a:schemeClr val="lt1"/>
                </a:solidFill>
                <a:latin typeface="Rajdhani"/>
                <a:ea typeface="Rajdhani"/>
                <a:cs typeface="Rajdhani"/>
                <a:sym typeface="Rajdhani"/>
              </a:rPr>
              <a:t>ASG1</a:t>
            </a:r>
            <a:endParaRPr b="1" sz="4500">
              <a:solidFill>
                <a:schemeClr val="lt1"/>
              </a:solidFill>
              <a:latin typeface="Rajdhani"/>
              <a:ea typeface="Rajdhani"/>
              <a:cs typeface="Rajdhani"/>
              <a:sym typeface="Rajdhani"/>
            </a:endParaRPr>
          </a:p>
        </p:txBody>
      </p:sp>
      <p:sp>
        <p:nvSpPr>
          <p:cNvPr id="815" name="Google Shape;815;p40"/>
          <p:cNvSpPr txBox="1"/>
          <p:nvPr>
            <p:ph idx="1" type="subTitle"/>
          </p:nvPr>
        </p:nvSpPr>
        <p:spPr>
          <a:xfrm>
            <a:off x="1126275" y="3537500"/>
            <a:ext cx="4166700" cy="366600"/>
          </a:xfrm>
          <a:prstGeom prst="rect">
            <a:avLst/>
          </a:prstGeom>
          <a:solidFill>
            <a:srgbClr val="00C3B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jdhani"/>
                <a:ea typeface="Rajdhani"/>
                <a:cs typeface="Rajdhani"/>
                <a:sym typeface="Rajdhani"/>
              </a:rPr>
              <a:t>Presented by - S</a:t>
            </a:r>
            <a:r>
              <a:rPr b="1" lang="en">
                <a:solidFill>
                  <a:schemeClr val="dk1"/>
                </a:solidFill>
                <a:latin typeface="Rajdhani"/>
                <a:ea typeface="Rajdhani"/>
                <a:cs typeface="Rajdhani"/>
                <a:sym typeface="Rajdhani"/>
              </a:rPr>
              <a:t>eo Shin Youn</a:t>
            </a:r>
            <a:r>
              <a:rPr b="1" lang="en">
                <a:solidFill>
                  <a:schemeClr val="dk1"/>
                </a:solidFill>
                <a:latin typeface="Rajdhani"/>
                <a:ea typeface="Rajdhani"/>
                <a:cs typeface="Rajdhani"/>
                <a:sym typeface="Rajdhani"/>
              </a:rPr>
              <a:t> (S10205100K) </a:t>
            </a:r>
            <a:endParaRPr b="1">
              <a:solidFill>
                <a:schemeClr val="dk1"/>
              </a:solidFill>
              <a:latin typeface="Rajdhani"/>
              <a:ea typeface="Rajdhani"/>
              <a:cs typeface="Rajdhani"/>
              <a:sym typeface="Rajdhani"/>
            </a:endParaRPr>
          </a:p>
        </p:txBody>
      </p:sp>
      <p:grpSp>
        <p:nvGrpSpPr>
          <p:cNvPr id="816" name="Google Shape;816;p40"/>
          <p:cNvGrpSpPr/>
          <p:nvPr/>
        </p:nvGrpSpPr>
        <p:grpSpPr>
          <a:xfrm rot="1548700">
            <a:off x="7767706" y="527042"/>
            <a:ext cx="164195" cy="3235717"/>
            <a:chOff x="9901676" y="1043725"/>
            <a:chExt cx="164200" cy="3235825"/>
          </a:xfrm>
        </p:grpSpPr>
        <p:sp>
          <p:nvSpPr>
            <p:cNvPr id="817" name="Google Shape;817;p40"/>
            <p:cNvSpPr/>
            <p:nvPr/>
          </p:nvSpPr>
          <p:spPr>
            <a:xfrm>
              <a:off x="9901776" y="3957050"/>
              <a:ext cx="164100" cy="322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p:cNvSpPr/>
            <p:nvPr/>
          </p:nvSpPr>
          <p:spPr>
            <a:xfrm rot="10800000">
              <a:off x="9901676" y="1043725"/>
              <a:ext cx="164100" cy="322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40"/>
          <p:cNvSpPr/>
          <p:nvPr/>
        </p:nvSpPr>
        <p:spPr>
          <a:xfrm>
            <a:off x="1126284" y="2767978"/>
            <a:ext cx="5792385" cy="430556"/>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K-Means &amp; Hierarchical Clustering</a:t>
            </a:r>
          </a:p>
        </p:txBody>
      </p:sp>
      <p:cxnSp>
        <p:nvCxnSpPr>
          <p:cNvPr id="820" name="Google Shape;820;p40"/>
          <p:cNvCxnSpPr/>
          <p:nvPr/>
        </p:nvCxnSpPr>
        <p:spPr>
          <a:xfrm>
            <a:off x="5490258" y="735754"/>
            <a:ext cx="343800" cy="343800"/>
          </a:xfrm>
          <a:prstGeom prst="straightConnector1">
            <a:avLst/>
          </a:prstGeom>
          <a:noFill/>
          <a:ln cap="flat" cmpd="sng" w="9525">
            <a:solidFill>
              <a:schemeClr val="lt1"/>
            </a:solidFill>
            <a:prstDash val="solid"/>
            <a:round/>
            <a:headEnd len="med" w="med" type="none"/>
            <a:tailEnd len="med" w="med" type="none"/>
          </a:ln>
        </p:spPr>
      </p:cxnSp>
      <p:cxnSp>
        <p:nvCxnSpPr>
          <p:cNvPr id="821" name="Google Shape;821;p40"/>
          <p:cNvCxnSpPr/>
          <p:nvPr/>
        </p:nvCxnSpPr>
        <p:spPr>
          <a:xfrm>
            <a:off x="5780133" y="735754"/>
            <a:ext cx="343800" cy="343800"/>
          </a:xfrm>
          <a:prstGeom prst="straightConnector1">
            <a:avLst/>
          </a:prstGeom>
          <a:noFill/>
          <a:ln cap="flat" cmpd="sng" w="9525">
            <a:solidFill>
              <a:schemeClr val="lt1"/>
            </a:solidFill>
            <a:prstDash val="solid"/>
            <a:round/>
            <a:headEnd len="med" w="med" type="none"/>
            <a:tailEnd len="med" w="med" type="none"/>
          </a:ln>
        </p:spPr>
      </p:cxnSp>
      <p:grpSp>
        <p:nvGrpSpPr>
          <p:cNvPr id="822" name="Google Shape;822;p40"/>
          <p:cNvGrpSpPr/>
          <p:nvPr/>
        </p:nvGrpSpPr>
        <p:grpSpPr>
          <a:xfrm>
            <a:off x="884939" y="1415859"/>
            <a:ext cx="88550" cy="2637901"/>
            <a:chOff x="929875" y="1415859"/>
            <a:chExt cx="88550" cy="2637901"/>
          </a:xfrm>
        </p:grpSpPr>
        <p:sp>
          <p:nvSpPr>
            <p:cNvPr id="823" name="Google Shape;823;p40"/>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0"/>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40"/>
          <p:cNvSpPr/>
          <p:nvPr/>
        </p:nvSpPr>
        <p:spPr>
          <a:xfrm rot="-5400000">
            <a:off x="-28963" y="4337289"/>
            <a:ext cx="868173" cy="210000"/>
          </a:xfrm>
          <a:prstGeom prst="rect">
            <a:avLst/>
          </a:prstGeom>
        </p:spPr>
        <p:txBody>
          <a:bodyPr>
            <a:prstTxWarp prst="textPlain"/>
          </a:bodyPr>
          <a:lstStyle/>
          <a:p>
            <a:pPr lvl="0" algn="ctr"/>
            <a:r>
              <a:rPr b="0" i="0">
                <a:ln cap="flat" cmpd="sng" w="9525">
                  <a:solidFill>
                    <a:srgbClr val="FF6B65"/>
                  </a:solidFill>
                  <a:prstDash val="solid"/>
                  <a:round/>
                  <a:headEnd len="sm" w="sm" type="none"/>
                  <a:tailEnd len="sm" w="sm" type="none"/>
                </a:ln>
                <a:noFill/>
                <a:latin typeface="Krona One"/>
              </a:rPr>
              <a:t>2022</a:t>
            </a:r>
          </a:p>
        </p:txBody>
      </p:sp>
      <p:sp>
        <p:nvSpPr>
          <p:cNvPr id="826" name="Google Shape;826;p40"/>
          <p:cNvSpPr/>
          <p:nvPr/>
        </p:nvSpPr>
        <p:spPr>
          <a:xfrm>
            <a:off x="300124" y="3467950"/>
            <a:ext cx="210000" cy="210000"/>
          </a:xfrm>
          <a:prstGeom prst="star4">
            <a:avLst>
              <a:gd fmla="val 18235" name="adj"/>
            </a:avLst>
          </a:prstGeom>
          <a:solidFill>
            <a:srgbClr val="FF6B65"/>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7" name="Google Shape;827;p40"/>
          <p:cNvCxnSpPr>
            <a:stCxn id="826" idx="2"/>
          </p:cNvCxnSpPr>
          <p:nvPr/>
        </p:nvCxnSpPr>
        <p:spPr>
          <a:xfrm rot="10800000">
            <a:off x="405124" y="320050"/>
            <a:ext cx="0" cy="3357900"/>
          </a:xfrm>
          <a:prstGeom prst="straightConnector1">
            <a:avLst/>
          </a:prstGeom>
          <a:noFill/>
          <a:ln cap="flat" cmpd="sng" w="9525">
            <a:solidFill>
              <a:srgbClr val="FF6B65"/>
            </a:solidFill>
            <a:prstDash val="solid"/>
            <a:round/>
            <a:headEnd len="med" w="med" type="none"/>
            <a:tailEnd len="med" w="med" type="none"/>
          </a:ln>
        </p:spPr>
      </p:cxnSp>
      <p:sp>
        <p:nvSpPr>
          <p:cNvPr id="828" name="Google Shape;828;p40"/>
          <p:cNvSpPr txBox="1"/>
          <p:nvPr>
            <p:ph idx="1" type="subTitle"/>
          </p:nvPr>
        </p:nvSpPr>
        <p:spPr>
          <a:xfrm>
            <a:off x="1126275" y="4102525"/>
            <a:ext cx="4166700" cy="366600"/>
          </a:xfrm>
          <a:prstGeom prst="rect">
            <a:avLst/>
          </a:prstGeom>
          <a:solidFill>
            <a:srgbClr val="00C3B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jdhani"/>
                <a:ea typeface="Rajdhani"/>
                <a:cs typeface="Rajdhani"/>
                <a:sym typeface="Rajdhani"/>
              </a:rPr>
              <a:t>AA P03 April 2022 - Mr. Toh Ser Chye</a:t>
            </a:r>
            <a:endParaRPr b="1">
              <a:solidFill>
                <a:schemeClr val="dk1"/>
              </a:solidFill>
              <a:latin typeface="Rajdhani"/>
              <a:ea typeface="Rajdhani"/>
              <a:cs typeface="Rajdhani"/>
              <a:sym typeface="Rajdhan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grpSp>
        <p:nvGrpSpPr>
          <p:cNvPr id="971" name="Google Shape;971;p49"/>
          <p:cNvGrpSpPr/>
          <p:nvPr/>
        </p:nvGrpSpPr>
        <p:grpSpPr>
          <a:xfrm>
            <a:off x="938388" y="277829"/>
            <a:ext cx="633675" cy="343800"/>
            <a:chOff x="4255171" y="1281229"/>
            <a:chExt cx="633675" cy="343800"/>
          </a:xfrm>
        </p:grpSpPr>
        <p:cxnSp>
          <p:nvCxnSpPr>
            <p:cNvPr id="972" name="Google Shape;972;p49"/>
            <p:cNvCxnSpPr/>
            <p:nvPr/>
          </p:nvCxnSpPr>
          <p:spPr>
            <a:xfrm>
              <a:off x="4255171" y="1281229"/>
              <a:ext cx="343800" cy="343800"/>
            </a:xfrm>
            <a:prstGeom prst="straightConnector1">
              <a:avLst/>
            </a:prstGeom>
            <a:noFill/>
            <a:ln cap="flat" cmpd="sng" w="9525">
              <a:solidFill>
                <a:schemeClr val="lt1"/>
              </a:solidFill>
              <a:prstDash val="solid"/>
              <a:round/>
              <a:headEnd len="med" w="med" type="none"/>
              <a:tailEnd len="med" w="med" type="none"/>
            </a:ln>
          </p:spPr>
        </p:cxnSp>
        <p:cxnSp>
          <p:nvCxnSpPr>
            <p:cNvPr id="973" name="Google Shape;973;p49"/>
            <p:cNvCxnSpPr/>
            <p:nvPr/>
          </p:nvCxnSpPr>
          <p:spPr>
            <a:xfrm>
              <a:off x="4545046" y="1281229"/>
              <a:ext cx="343800" cy="343800"/>
            </a:xfrm>
            <a:prstGeom prst="straightConnector1">
              <a:avLst/>
            </a:prstGeom>
            <a:noFill/>
            <a:ln cap="flat" cmpd="sng" w="9525">
              <a:solidFill>
                <a:schemeClr val="lt1"/>
              </a:solidFill>
              <a:prstDash val="solid"/>
              <a:round/>
              <a:headEnd len="med" w="med" type="none"/>
              <a:tailEnd len="med" w="med" type="none"/>
            </a:ln>
          </p:spPr>
        </p:cxnSp>
      </p:grpSp>
      <p:grpSp>
        <p:nvGrpSpPr>
          <p:cNvPr id="974" name="Google Shape;974;p49"/>
          <p:cNvGrpSpPr/>
          <p:nvPr/>
        </p:nvGrpSpPr>
        <p:grpSpPr>
          <a:xfrm>
            <a:off x="884939" y="1415859"/>
            <a:ext cx="88550" cy="2637901"/>
            <a:chOff x="929875" y="1415859"/>
            <a:chExt cx="88550" cy="2637901"/>
          </a:xfrm>
        </p:grpSpPr>
        <p:sp>
          <p:nvSpPr>
            <p:cNvPr id="975" name="Google Shape;975;p49"/>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9"/>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49"/>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978" name="Google Shape;978;p49"/>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9" name="Google Shape;979;p49"/>
          <p:cNvCxnSpPr>
            <a:stCxn id="978"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980" name="Google Shape;980;p49"/>
          <p:cNvSpPr txBox="1"/>
          <p:nvPr>
            <p:ph idx="4294967295" type="title"/>
          </p:nvPr>
        </p:nvSpPr>
        <p:spPr>
          <a:xfrm>
            <a:off x="405125" y="505100"/>
            <a:ext cx="8579400" cy="58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C3B1"/>
                </a:solidFill>
                <a:latin typeface="Rajdhani"/>
                <a:ea typeface="Rajdhani"/>
                <a:cs typeface="Rajdhani"/>
                <a:sym typeface="Rajdhani"/>
              </a:rPr>
              <a:t>2.</a:t>
            </a:r>
            <a:r>
              <a:rPr b="1" lang="en">
                <a:solidFill>
                  <a:srgbClr val="00C3B1"/>
                </a:solidFill>
                <a:latin typeface="Rajdhani"/>
                <a:ea typeface="Rajdhani"/>
                <a:cs typeface="Rajdhani"/>
                <a:sym typeface="Rajdhani"/>
              </a:rPr>
              <a:t>1</a:t>
            </a:r>
            <a:r>
              <a:rPr b="1" lang="en">
                <a:solidFill>
                  <a:srgbClr val="00C3B1"/>
                </a:solidFill>
                <a:latin typeface="Rajdhani"/>
                <a:ea typeface="Rajdhani"/>
                <a:cs typeface="Rajdhani"/>
                <a:sym typeface="Rajdhani"/>
              </a:rPr>
              <a:t> </a:t>
            </a:r>
            <a:r>
              <a:rPr b="1" lang="en">
                <a:solidFill>
                  <a:srgbClr val="00C3B1"/>
                </a:solidFill>
                <a:latin typeface="Rajdhani"/>
                <a:ea typeface="Rajdhani"/>
                <a:cs typeface="Rajdhani"/>
                <a:sym typeface="Rajdhani"/>
              </a:rPr>
              <a:t>Dropping Irrelevant &amp; Nominal Categorical Data</a:t>
            </a:r>
            <a:r>
              <a:rPr b="1" lang="en" sz="2500">
                <a:solidFill>
                  <a:srgbClr val="00C3B1"/>
                </a:solidFill>
                <a:latin typeface="Rajdhani"/>
                <a:ea typeface="Rajdhani"/>
                <a:cs typeface="Rajdhani"/>
                <a:sym typeface="Rajdhani"/>
              </a:rPr>
              <a:t> </a:t>
            </a:r>
            <a:endParaRPr b="1" sz="2500">
              <a:solidFill>
                <a:srgbClr val="00C3B1"/>
              </a:solidFill>
              <a:latin typeface="Rajdhani"/>
              <a:ea typeface="Rajdhani"/>
              <a:cs typeface="Rajdhani"/>
              <a:sym typeface="Rajdhani"/>
            </a:endParaRPr>
          </a:p>
        </p:txBody>
      </p:sp>
      <p:pic>
        <p:nvPicPr>
          <p:cNvPr id="981" name="Google Shape;981;p49"/>
          <p:cNvPicPr preferRelativeResize="0"/>
          <p:nvPr/>
        </p:nvPicPr>
        <p:blipFill>
          <a:blip r:embed="rId3">
            <a:alphaModFix/>
          </a:blip>
          <a:stretch>
            <a:fillRect/>
          </a:stretch>
        </p:blipFill>
        <p:spPr>
          <a:xfrm>
            <a:off x="1259525" y="1137025"/>
            <a:ext cx="6870600" cy="1398000"/>
          </a:xfrm>
          <a:prstGeom prst="roundRect">
            <a:avLst>
              <a:gd fmla="val 16667" name="adj"/>
            </a:avLst>
          </a:prstGeom>
          <a:noFill/>
          <a:ln cap="flat" cmpd="sng" w="19050">
            <a:solidFill>
              <a:schemeClr val="lt1"/>
            </a:solidFill>
            <a:prstDash val="solid"/>
            <a:round/>
            <a:headEnd len="sm" w="sm" type="none"/>
            <a:tailEnd len="sm" w="sm" type="none"/>
          </a:ln>
        </p:spPr>
      </p:pic>
      <p:pic>
        <p:nvPicPr>
          <p:cNvPr id="982" name="Google Shape;982;p49"/>
          <p:cNvPicPr preferRelativeResize="0"/>
          <p:nvPr/>
        </p:nvPicPr>
        <p:blipFill>
          <a:blip r:embed="rId4">
            <a:alphaModFix/>
          </a:blip>
          <a:stretch>
            <a:fillRect/>
          </a:stretch>
        </p:blipFill>
        <p:spPr>
          <a:xfrm>
            <a:off x="1259525" y="2833525"/>
            <a:ext cx="3993600" cy="1577100"/>
          </a:xfrm>
          <a:prstGeom prst="roundRect">
            <a:avLst>
              <a:gd fmla="val 16667" name="adj"/>
            </a:avLst>
          </a:prstGeom>
          <a:noFill/>
          <a:ln cap="flat" cmpd="sng" w="19050">
            <a:solidFill>
              <a:schemeClr val="lt1"/>
            </a:solidFill>
            <a:prstDash val="solid"/>
            <a:round/>
            <a:headEnd len="sm" w="sm" type="none"/>
            <a:tailEnd len="sm" w="sm" type="none"/>
          </a:ln>
        </p:spPr>
      </p:pic>
      <p:cxnSp>
        <p:nvCxnSpPr>
          <p:cNvPr id="983" name="Google Shape;983;p49"/>
          <p:cNvCxnSpPr/>
          <p:nvPr/>
        </p:nvCxnSpPr>
        <p:spPr>
          <a:xfrm>
            <a:off x="5253125" y="3772975"/>
            <a:ext cx="893700" cy="9300"/>
          </a:xfrm>
          <a:prstGeom prst="straightConnector1">
            <a:avLst/>
          </a:prstGeom>
          <a:noFill/>
          <a:ln cap="flat" cmpd="sng" w="28575">
            <a:solidFill>
              <a:schemeClr val="lt1"/>
            </a:solidFill>
            <a:prstDash val="solid"/>
            <a:round/>
            <a:headEnd len="med" w="med" type="none"/>
            <a:tailEnd len="med" w="med" type="triangle"/>
          </a:ln>
        </p:spPr>
      </p:cxnSp>
      <p:sp>
        <p:nvSpPr>
          <p:cNvPr id="984" name="Google Shape;984;p49"/>
          <p:cNvSpPr txBox="1"/>
          <p:nvPr/>
        </p:nvSpPr>
        <p:spPr>
          <a:xfrm>
            <a:off x="6146825" y="3613025"/>
            <a:ext cx="26217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solidFill>
                  <a:srgbClr val="212121"/>
                </a:solidFill>
                <a:latin typeface="Rajdhani"/>
                <a:ea typeface="Rajdhani"/>
                <a:cs typeface="Rajdhani"/>
                <a:sym typeface="Rajdhani"/>
              </a:rPr>
              <a:t>Hard to rank given that these features have either different metrics of comparison or ordering of such values is non-quantifiable and subjective</a:t>
            </a:r>
            <a:br>
              <a:rPr b="1" lang="en" sz="1300">
                <a:solidFill>
                  <a:srgbClr val="212121"/>
                </a:solidFill>
                <a:latin typeface="Rajdhani"/>
                <a:ea typeface="Rajdhani"/>
                <a:cs typeface="Rajdhani"/>
                <a:sym typeface="Rajdhani"/>
              </a:rPr>
            </a:br>
            <a:endParaRPr b="1" sz="1300">
              <a:solidFill>
                <a:srgbClr val="212121"/>
              </a:solidFill>
              <a:latin typeface="Rajdhani"/>
              <a:ea typeface="Rajdhani"/>
              <a:cs typeface="Rajdhani"/>
              <a:sym typeface="Rajdhani"/>
            </a:endParaRPr>
          </a:p>
          <a:p>
            <a:pPr indent="0" lvl="0" marL="457200" rtl="0" algn="l">
              <a:spcBef>
                <a:spcPts val="0"/>
              </a:spcBef>
              <a:spcAft>
                <a:spcPts val="0"/>
              </a:spcAft>
              <a:buNone/>
            </a:pPr>
            <a:r>
              <a:t/>
            </a:r>
            <a:endParaRPr b="1" sz="1200">
              <a:solidFill>
                <a:srgbClr val="212121"/>
              </a:solidFill>
              <a:latin typeface="Rajdhani"/>
              <a:ea typeface="Rajdhani"/>
              <a:cs typeface="Rajdhani"/>
              <a:sym typeface="Rajdhani"/>
            </a:endParaRPr>
          </a:p>
        </p:txBody>
      </p:sp>
      <p:cxnSp>
        <p:nvCxnSpPr>
          <p:cNvPr id="985" name="Google Shape;985;p49"/>
          <p:cNvCxnSpPr/>
          <p:nvPr/>
        </p:nvCxnSpPr>
        <p:spPr>
          <a:xfrm>
            <a:off x="8130113" y="1904837"/>
            <a:ext cx="2700" cy="961200"/>
          </a:xfrm>
          <a:prstGeom prst="straightConnector1">
            <a:avLst/>
          </a:prstGeom>
          <a:noFill/>
          <a:ln cap="flat" cmpd="sng" w="19050">
            <a:solidFill>
              <a:schemeClr val="lt1"/>
            </a:solidFill>
            <a:prstDash val="solid"/>
            <a:round/>
            <a:headEnd len="med" w="med" type="none"/>
            <a:tailEnd len="med" w="med" type="triangle"/>
          </a:ln>
        </p:spPr>
      </p:cxnSp>
      <p:sp>
        <p:nvSpPr>
          <p:cNvPr id="986" name="Google Shape;986;p49"/>
          <p:cNvSpPr txBox="1"/>
          <p:nvPr/>
        </p:nvSpPr>
        <p:spPr>
          <a:xfrm>
            <a:off x="6107525" y="2833525"/>
            <a:ext cx="262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212121"/>
                </a:solidFill>
                <a:latin typeface="Rajdhani"/>
                <a:ea typeface="Rajdhani"/>
                <a:cs typeface="Rajdhani"/>
                <a:sym typeface="Rajdhani"/>
              </a:rPr>
              <a:t>Not useful for clustering analysis</a:t>
            </a:r>
            <a:endParaRPr b="1" sz="1200">
              <a:solidFill>
                <a:srgbClr val="212121"/>
              </a:solidFill>
              <a:latin typeface="Rajdhani"/>
              <a:ea typeface="Rajdhani"/>
              <a:cs typeface="Rajdhani"/>
              <a:sym typeface="Rajdhan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grpSp>
        <p:nvGrpSpPr>
          <p:cNvPr id="991" name="Google Shape;991;p50"/>
          <p:cNvGrpSpPr/>
          <p:nvPr/>
        </p:nvGrpSpPr>
        <p:grpSpPr>
          <a:xfrm>
            <a:off x="938388" y="277829"/>
            <a:ext cx="633675" cy="343800"/>
            <a:chOff x="4255171" y="1281229"/>
            <a:chExt cx="633675" cy="343800"/>
          </a:xfrm>
        </p:grpSpPr>
        <p:cxnSp>
          <p:nvCxnSpPr>
            <p:cNvPr id="992" name="Google Shape;992;p50"/>
            <p:cNvCxnSpPr/>
            <p:nvPr/>
          </p:nvCxnSpPr>
          <p:spPr>
            <a:xfrm>
              <a:off x="4255171" y="1281229"/>
              <a:ext cx="343800" cy="343800"/>
            </a:xfrm>
            <a:prstGeom prst="straightConnector1">
              <a:avLst/>
            </a:prstGeom>
            <a:noFill/>
            <a:ln cap="flat" cmpd="sng" w="9525">
              <a:solidFill>
                <a:schemeClr val="lt1"/>
              </a:solidFill>
              <a:prstDash val="solid"/>
              <a:round/>
              <a:headEnd len="med" w="med" type="none"/>
              <a:tailEnd len="med" w="med" type="none"/>
            </a:ln>
          </p:spPr>
        </p:cxnSp>
        <p:cxnSp>
          <p:nvCxnSpPr>
            <p:cNvPr id="993" name="Google Shape;993;p50"/>
            <p:cNvCxnSpPr/>
            <p:nvPr/>
          </p:nvCxnSpPr>
          <p:spPr>
            <a:xfrm>
              <a:off x="4545046" y="1281229"/>
              <a:ext cx="343800" cy="343800"/>
            </a:xfrm>
            <a:prstGeom prst="straightConnector1">
              <a:avLst/>
            </a:prstGeom>
            <a:noFill/>
            <a:ln cap="flat" cmpd="sng" w="9525">
              <a:solidFill>
                <a:schemeClr val="lt1"/>
              </a:solidFill>
              <a:prstDash val="solid"/>
              <a:round/>
              <a:headEnd len="med" w="med" type="none"/>
              <a:tailEnd len="med" w="med" type="none"/>
            </a:ln>
          </p:spPr>
        </p:cxnSp>
      </p:grpSp>
      <p:grpSp>
        <p:nvGrpSpPr>
          <p:cNvPr id="994" name="Google Shape;994;p50"/>
          <p:cNvGrpSpPr/>
          <p:nvPr/>
        </p:nvGrpSpPr>
        <p:grpSpPr>
          <a:xfrm>
            <a:off x="884939" y="1415859"/>
            <a:ext cx="88550" cy="2637901"/>
            <a:chOff x="929875" y="1415859"/>
            <a:chExt cx="88550" cy="2637901"/>
          </a:xfrm>
        </p:grpSpPr>
        <p:sp>
          <p:nvSpPr>
            <p:cNvPr id="995" name="Google Shape;995;p50"/>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50"/>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998" name="Google Shape;998;p50"/>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9" name="Google Shape;999;p50"/>
          <p:cNvCxnSpPr>
            <a:stCxn id="998"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1000" name="Google Shape;1000;p50"/>
          <p:cNvSpPr txBox="1"/>
          <p:nvPr>
            <p:ph idx="4294967295" type="title"/>
          </p:nvPr>
        </p:nvSpPr>
        <p:spPr>
          <a:xfrm>
            <a:off x="356000" y="540225"/>
            <a:ext cx="8579400" cy="58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C3B1"/>
                </a:solidFill>
                <a:latin typeface="Rajdhani"/>
                <a:ea typeface="Rajdhani"/>
                <a:cs typeface="Rajdhani"/>
                <a:sym typeface="Rajdhani"/>
              </a:rPr>
              <a:t>2.2 Replacing Feature Name Spaces with Underscores</a:t>
            </a:r>
            <a:endParaRPr b="1" sz="2500">
              <a:solidFill>
                <a:srgbClr val="00C3B1"/>
              </a:solidFill>
              <a:latin typeface="Rajdhani"/>
              <a:ea typeface="Rajdhani"/>
              <a:cs typeface="Rajdhani"/>
              <a:sym typeface="Rajdhani"/>
            </a:endParaRPr>
          </a:p>
        </p:txBody>
      </p:sp>
      <p:pic>
        <p:nvPicPr>
          <p:cNvPr id="1001" name="Google Shape;1001;p50"/>
          <p:cNvPicPr preferRelativeResize="0"/>
          <p:nvPr/>
        </p:nvPicPr>
        <p:blipFill>
          <a:blip r:embed="rId3">
            <a:alphaModFix/>
          </a:blip>
          <a:stretch>
            <a:fillRect/>
          </a:stretch>
        </p:blipFill>
        <p:spPr>
          <a:xfrm>
            <a:off x="1186675" y="1271300"/>
            <a:ext cx="5493600" cy="1877100"/>
          </a:xfrm>
          <a:prstGeom prst="roundRect">
            <a:avLst>
              <a:gd fmla="val 16667" name="adj"/>
            </a:avLst>
          </a:prstGeom>
          <a:noFill/>
          <a:ln cap="flat" cmpd="sng" w="19050">
            <a:solidFill>
              <a:schemeClr val="lt1"/>
            </a:solidFill>
            <a:prstDash val="solid"/>
            <a:round/>
            <a:headEnd len="sm" w="sm" type="none"/>
            <a:tailEnd len="sm" w="sm" type="none"/>
          </a:ln>
        </p:spPr>
      </p:pic>
      <p:sp>
        <p:nvSpPr>
          <p:cNvPr id="1002" name="Google Shape;1002;p50"/>
          <p:cNvSpPr txBox="1"/>
          <p:nvPr/>
        </p:nvSpPr>
        <p:spPr>
          <a:xfrm>
            <a:off x="1186675" y="3213150"/>
            <a:ext cx="636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Example of Output from replacing spaces with underscores in column name:</a:t>
            </a:r>
            <a:endParaRPr b="1">
              <a:solidFill>
                <a:schemeClr val="lt1"/>
              </a:solidFill>
              <a:latin typeface="Rajdhani"/>
              <a:ea typeface="Rajdhani"/>
              <a:cs typeface="Rajdhani"/>
              <a:sym typeface="Rajdhani"/>
            </a:endParaRPr>
          </a:p>
          <a:p>
            <a:pPr indent="0" lvl="0" marL="0" rtl="0" algn="l">
              <a:spcBef>
                <a:spcPts val="0"/>
              </a:spcBef>
              <a:spcAft>
                <a:spcPts val="0"/>
              </a:spcAft>
              <a:buNone/>
            </a:pPr>
            <a:r>
              <a:rPr b="1" lang="en">
                <a:solidFill>
                  <a:srgbClr val="212121"/>
                </a:solidFill>
                <a:latin typeface="Rajdhani"/>
                <a:ea typeface="Rajdhani"/>
                <a:cs typeface="Rajdhani"/>
                <a:sym typeface="Rajdhani"/>
              </a:rPr>
              <a:t>‘Account Status’ → ‘Account_Status’</a:t>
            </a:r>
            <a:endParaRPr b="1">
              <a:solidFill>
                <a:srgbClr val="212121"/>
              </a:solidFill>
              <a:latin typeface="Rajdhani"/>
              <a:ea typeface="Rajdhani"/>
              <a:cs typeface="Rajdhani"/>
              <a:sym typeface="Rajdhani"/>
            </a:endParaRPr>
          </a:p>
        </p:txBody>
      </p:sp>
      <p:sp>
        <p:nvSpPr>
          <p:cNvPr id="1003" name="Google Shape;1003;p50"/>
          <p:cNvSpPr txBox="1"/>
          <p:nvPr/>
        </p:nvSpPr>
        <p:spPr>
          <a:xfrm>
            <a:off x="1219800" y="3798075"/>
            <a:ext cx="640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Rationale/Benefits:</a:t>
            </a:r>
            <a:endParaRPr b="1">
              <a:solidFill>
                <a:schemeClr val="lt1"/>
              </a:solidFill>
              <a:latin typeface="Rajdhani"/>
              <a:ea typeface="Rajdhani"/>
              <a:cs typeface="Rajdhani"/>
              <a:sym typeface="Rajdhani"/>
            </a:endParaRPr>
          </a:p>
          <a:p>
            <a:pPr indent="0" lvl="0" marL="0" rtl="0" algn="l">
              <a:spcBef>
                <a:spcPts val="0"/>
              </a:spcBef>
              <a:spcAft>
                <a:spcPts val="0"/>
              </a:spcAft>
              <a:buNone/>
            </a:pPr>
            <a:r>
              <a:rPr b="1" lang="en">
                <a:solidFill>
                  <a:srgbClr val="212121"/>
                </a:solidFill>
                <a:latin typeface="Rajdhani"/>
                <a:ea typeface="Rajdhani"/>
                <a:cs typeface="Rajdhani"/>
                <a:sym typeface="Rajdhani"/>
              </a:rPr>
              <a:t>Allows us to easily access objects from the dataframe where spaces would make it inaccessible (E.g. df.Credit_amount.mean())</a:t>
            </a:r>
            <a:endParaRPr b="1">
              <a:solidFill>
                <a:srgbClr val="212121"/>
              </a:solidFill>
              <a:latin typeface="Rajdhani"/>
              <a:ea typeface="Rajdhani"/>
              <a:cs typeface="Rajdhani"/>
              <a:sym typeface="Rajdhan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grpSp>
        <p:nvGrpSpPr>
          <p:cNvPr id="1008" name="Google Shape;1008;p51"/>
          <p:cNvGrpSpPr/>
          <p:nvPr/>
        </p:nvGrpSpPr>
        <p:grpSpPr>
          <a:xfrm>
            <a:off x="938388" y="277829"/>
            <a:ext cx="633675" cy="343800"/>
            <a:chOff x="4255171" y="1281229"/>
            <a:chExt cx="633675" cy="343800"/>
          </a:xfrm>
        </p:grpSpPr>
        <p:cxnSp>
          <p:nvCxnSpPr>
            <p:cNvPr id="1009" name="Google Shape;1009;p51"/>
            <p:cNvCxnSpPr/>
            <p:nvPr/>
          </p:nvCxnSpPr>
          <p:spPr>
            <a:xfrm>
              <a:off x="4255171" y="1281229"/>
              <a:ext cx="343800" cy="343800"/>
            </a:xfrm>
            <a:prstGeom prst="straightConnector1">
              <a:avLst/>
            </a:prstGeom>
            <a:noFill/>
            <a:ln cap="flat" cmpd="sng" w="9525">
              <a:solidFill>
                <a:schemeClr val="lt1"/>
              </a:solidFill>
              <a:prstDash val="solid"/>
              <a:round/>
              <a:headEnd len="med" w="med" type="none"/>
              <a:tailEnd len="med" w="med" type="none"/>
            </a:ln>
          </p:spPr>
        </p:cxnSp>
        <p:cxnSp>
          <p:nvCxnSpPr>
            <p:cNvPr id="1010" name="Google Shape;1010;p51"/>
            <p:cNvCxnSpPr/>
            <p:nvPr/>
          </p:nvCxnSpPr>
          <p:spPr>
            <a:xfrm>
              <a:off x="4545046" y="1281229"/>
              <a:ext cx="343800" cy="343800"/>
            </a:xfrm>
            <a:prstGeom prst="straightConnector1">
              <a:avLst/>
            </a:prstGeom>
            <a:noFill/>
            <a:ln cap="flat" cmpd="sng" w="9525">
              <a:solidFill>
                <a:schemeClr val="lt1"/>
              </a:solidFill>
              <a:prstDash val="solid"/>
              <a:round/>
              <a:headEnd len="med" w="med" type="none"/>
              <a:tailEnd len="med" w="med" type="none"/>
            </a:ln>
          </p:spPr>
        </p:cxnSp>
      </p:grpSp>
      <p:grpSp>
        <p:nvGrpSpPr>
          <p:cNvPr id="1011" name="Google Shape;1011;p51"/>
          <p:cNvGrpSpPr/>
          <p:nvPr/>
        </p:nvGrpSpPr>
        <p:grpSpPr>
          <a:xfrm>
            <a:off x="884939" y="1415859"/>
            <a:ext cx="88550" cy="2637901"/>
            <a:chOff x="929875" y="1415859"/>
            <a:chExt cx="88550" cy="2637901"/>
          </a:xfrm>
        </p:grpSpPr>
        <p:sp>
          <p:nvSpPr>
            <p:cNvPr id="1012" name="Google Shape;1012;p51"/>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1"/>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51"/>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1015" name="Google Shape;1015;p51"/>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6" name="Google Shape;1016;p51"/>
          <p:cNvCxnSpPr>
            <a:stCxn id="1015"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1017" name="Google Shape;1017;p51"/>
          <p:cNvSpPr txBox="1"/>
          <p:nvPr>
            <p:ph idx="4294967295" type="title"/>
          </p:nvPr>
        </p:nvSpPr>
        <p:spPr>
          <a:xfrm>
            <a:off x="356000" y="540225"/>
            <a:ext cx="8579400" cy="58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C3B1"/>
                </a:solidFill>
                <a:latin typeface="Rajdhani"/>
                <a:ea typeface="Rajdhani"/>
                <a:cs typeface="Rajdhani"/>
                <a:sym typeface="Rajdhani"/>
              </a:rPr>
              <a:t>2.3 Replacing Duration_in_month with Duration_in_year</a:t>
            </a:r>
            <a:endParaRPr b="1" sz="2500">
              <a:solidFill>
                <a:srgbClr val="00C3B1"/>
              </a:solidFill>
              <a:latin typeface="Rajdhani"/>
              <a:ea typeface="Rajdhani"/>
              <a:cs typeface="Rajdhani"/>
              <a:sym typeface="Rajdhani"/>
            </a:endParaRPr>
          </a:p>
        </p:txBody>
      </p:sp>
      <p:pic>
        <p:nvPicPr>
          <p:cNvPr id="1018" name="Google Shape;1018;p51"/>
          <p:cNvPicPr preferRelativeResize="0"/>
          <p:nvPr/>
        </p:nvPicPr>
        <p:blipFill rotWithShape="1">
          <a:blip r:embed="rId3">
            <a:alphaModFix/>
          </a:blip>
          <a:srcRect b="3610" l="0" r="0" t="-3610"/>
          <a:stretch/>
        </p:blipFill>
        <p:spPr>
          <a:xfrm>
            <a:off x="1128700" y="1450922"/>
            <a:ext cx="5144400" cy="1750800"/>
          </a:xfrm>
          <a:prstGeom prst="roundRect">
            <a:avLst>
              <a:gd fmla="val 16667" name="adj"/>
            </a:avLst>
          </a:prstGeom>
          <a:noFill/>
          <a:ln cap="flat" cmpd="sng" w="19050">
            <a:solidFill>
              <a:schemeClr val="lt1"/>
            </a:solidFill>
            <a:prstDash val="solid"/>
            <a:round/>
            <a:headEnd len="sm" w="sm" type="none"/>
            <a:tailEnd len="sm" w="sm" type="none"/>
          </a:ln>
        </p:spPr>
      </p:pic>
      <p:sp>
        <p:nvSpPr>
          <p:cNvPr id="1019" name="Google Shape;1019;p51"/>
          <p:cNvSpPr txBox="1"/>
          <p:nvPr/>
        </p:nvSpPr>
        <p:spPr>
          <a:xfrm>
            <a:off x="1128700" y="3467950"/>
            <a:ext cx="5888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Rationale/Benefits:</a:t>
            </a:r>
            <a:endParaRPr b="1">
              <a:solidFill>
                <a:schemeClr val="lt1"/>
              </a:solidFill>
              <a:latin typeface="Rajdhani"/>
              <a:ea typeface="Rajdhani"/>
              <a:cs typeface="Rajdhani"/>
              <a:sym typeface="Rajdhani"/>
            </a:endParaRPr>
          </a:p>
          <a:p>
            <a:pPr indent="0" lvl="0" marL="0" rtl="0" algn="l">
              <a:spcBef>
                <a:spcPts val="0"/>
              </a:spcBef>
              <a:spcAft>
                <a:spcPts val="0"/>
              </a:spcAft>
              <a:buNone/>
            </a:pPr>
            <a:r>
              <a:rPr b="1" lang="en">
                <a:solidFill>
                  <a:srgbClr val="212121"/>
                </a:solidFill>
                <a:latin typeface="Rajdhani"/>
                <a:ea typeface="Rajdhani"/>
                <a:cs typeface="Rajdhani"/>
                <a:sym typeface="Rajdhani"/>
              </a:rPr>
              <a:t>Provides fair comparison when building clusters with other features such as ‘Age_in_years’, where year is being used as well.</a:t>
            </a:r>
            <a:endParaRPr b="1">
              <a:solidFill>
                <a:srgbClr val="212121"/>
              </a:solidFill>
              <a:latin typeface="Rajdhani"/>
              <a:ea typeface="Rajdhani"/>
              <a:cs typeface="Rajdhani"/>
              <a:sym typeface="Rajdhani"/>
            </a:endParaRPr>
          </a:p>
        </p:txBody>
      </p:sp>
      <p:sp>
        <p:nvSpPr>
          <p:cNvPr id="1020" name="Google Shape;1020;p51"/>
          <p:cNvSpPr/>
          <p:nvPr/>
        </p:nvSpPr>
        <p:spPr>
          <a:xfrm>
            <a:off x="1128700" y="1627725"/>
            <a:ext cx="4133100" cy="582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1" name="Google Shape;1021;p51"/>
          <p:cNvCxnSpPr/>
          <p:nvPr/>
        </p:nvCxnSpPr>
        <p:spPr>
          <a:xfrm flipH="1" rot="10800000">
            <a:off x="5261800" y="1901625"/>
            <a:ext cx="1257000" cy="2400"/>
          </a:xfrm>
          <a:prstGeom prst="straightConnector1">
            <a:avLst/>
          </a:prstGeom>
          <a:noFill/>
          <a:ln cap="flat" cmpd="sng" w="28575">
            <a:solidFill>
              <a:schemeClr val="lt1"/>
            </a:solidFill>
            <a:prstDash val="solid"/>
            <a:round/>
            <a:headEnd len="med" w="med" type="none"/>
            <a:tailEnd len="med" w="med" type="triangle"/>
          </a:ln>
        </p:spPr>
      </p:cxnSp>
      <p:sp>
        <p:nvSpPr>
          <p:cNvPr id="1022" name="Google Shape;1022;p51"/>
          <p:cNvSpPr txBox="1"/>
          <p:nvPr/>
        </p:nvSpPr>
        <p:spPr>
          <a:xfrm>
            <a:off x="6308175" y="1425675"/>
            <a:ext cx="2456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212121"/>
                </a:solidFill>
                <a:latin typeface="Rajdhani"/>
                <a:ea typeface="Rajdhani"/>
                <a:cs typeface="Rajdhani"/>
                <a:sym typeface="Rajdhani"/>
              </a:rPr>
              <a:t>Create new column. ‘Duration_in_year’ by dividing ‘Duration_in_month’ values by 12</a:t>
            </a:r>
            <a:endParaRPr b="1" sz="1000">
              <a:solidFill>
                <a:srgbClr val="212121"/>
              </a:solidFill>
              <a:latin typeface="Rajdhani"/>
              <a:ea typeface="Rajdhani"/>
              <a:cs typeface="Rajdhani"/>
              <a:sym typeface="Rajdhani"/>
            </a:endParaRPr>
          </a:p>
          <a:p>
            <a:pPr indent="0" lvl="0" marL="0" rtl="0" algn="ctr">
              <a:spcBef>
                <a:spcPts val="0"/>
              </a:spcBef>
              <a:spcAft>
                <a:spcPts val="0"/>
              </a:spcAft>
              <a:buNone/>
            </a:pPr>
            <a:r>
              <a:t/>
            </a:r>
            <a:endParaRPr b="1" sz="1000">
              <a:solidFill>
                <a:srgbClr val="212121"/>
              </a:solidFill>
              <a:latin typeface="Rajdhani"/>
              <a:ea typeface="Rajdhani"/>
              <a:cs typeface="Rajdhani"/>
              <a:sym typeface="Rajdhani"/>
            </a:endParaRPr>
          </a:p>
          <a:p>
            <a:pPr indent="0" lvl="0" marL="0" rtl="0" algn="ctr">
              <a:spcBef>
                <a:spcPts val="0"/>
              </a:spcBef>
              <a:spcAft>
                <a:spcPts val="0"/>
              </a:spcAft>
              <a:buNone/>
            </a:pPr>
            <a:r>
              <a:rPr b="1" lang="en" sz="1000">
                <a:solidFill>
                  <a:srgbClr val="212121"/>
                </a:solidFill>
                <a:latin typeface="Rajdhani"/>
                <a:ea typeface="Rajdhani"/>
                <a:cs typeface="Rajdhani"/>
                <a:sym typeface="Rajdhani"/>
              </a:rPr>
              <a:t>Drop ‘Duration_in_month’ from the dataframe permanently</a:t>
            </a:r>
            <a:endParaRPr b="1" sz="1000">
              <a:solidFill>
                <a:srgbClr val="212121"/>
              </a:solidFill>
              <a:latin typeface="Rajdhani"/>
              <a:ea typeface="Rajdhani"/>
              <a:cs typeface="Rajdhani"/>
              <a:sym typeface="Rajdhani"/>
            </a:endParaRPr>
          </a:p>
        </p:txBody>
      </p:sp>
      <p:sp>
        <p:nvSpPr>
          <p:cNvPr id="1023" name="Google Shape;1023;p51"/>
          <p:cNvSpPr/>
          <p:nvPr/>
        </p:nvSpPr>
        <p:spPr>
          <a:xfrm>
            <a:off x="1128700" y="2280450"/>
            <a:ext cx="5021400" cy="868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4" name="Google Shape;1024;p51"/>
          <p:cNvCxnSpPr>
            <a:stCxn id="1023" idx="3"/>
          </p:cNvCxnSpPr>
          <p:nvPr/>
        </p:nvCxnSpPr>
        <p:spPr>
          <a:xfrm>
            <a:off x="6150100" y="2714550"/>
            <a:ext cx="417900" cy="8100"/>
          </a:xfrm>
          <a:prstGeom prst="straightConnector1">
            <a:avLst/>
          </a:prstGeom>
          <a:noFill/>
          <a:ln cap="flat" cmpd="sng" w="28575">
            <a:solidFill>
              <a:schemeClr val="lt1"/>
            </a:solidFill>
            <a:prstDash val="solid"/>
            <a:round/>
            <a:headEnd len="med" w="med" type="none"/>
            <a:tailEnd len="med" w="med" type="triangle"/>
          </a:ln>
        </p:spPr>
      </p:cxnSp>
      <p:sp>
        <p:nvSpPr>
          <p:cNvPr id="1025" name="Google Shape;1025;p51"/>
          <p:cNvSpPr txBox="1"/>
          <p:nvPr/>
        </p:nvSpPr>
        <p:spPr>
          <a:xfrm>
            <a:off x="6305300" y="2456575"/>
            <a:ext cx="2456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212121"/>
                </a:solidFill>
                <a:latin typeface="Rajdhani"/>
                <a:ea typeface="Rajdhani"/>
                <a:cs typeface="Rajdhani"/>
                <a:sym typeface="Rajdhani"/>
              </a:rPr>
              <a:t>Moving the new column to the first position in place of the old column</a:t>
            </a:r>
            <a:endParaRPr b="1" sz="1000">
              <a:solidFill>
                <a:srgbClr val="212121"/>
              </a:solidFill>
              <a:latin typeface="Rajdhani"/>
              <a:ea typeface="Rajdhani"/>
              <a:cs typeface="Rajdhani"/>
              <a:sym typeface="Rajdhan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grpSp>
        <p:nvGrpSpPr>
          <p:cNvPr id="1030" name="Google Shape;1030;p52"/>
          <p:cNvGrpSpPr/>
          <p:nvPr/>
        </p:nvGrpSpPr>
        <p:grpSpPr>
          <a:xfrm>
            <a:off x="884939" y="1415859"/>
            <a:ext cx="88550" cy="2637901"/>
            <a:chOff x="929875" y="1415859"/>
            <a:chExt cx="88550" cy="2637901"/>
          </a:xfrm>
        </p:grpSpPr>
        <p:sp>
          <p:nvSpPr>
            <p:cNvPr id="1031" name="Google Shape;1031;p52"/>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2"/>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 name="Google Shape;1033;p52"/>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1034" name="Google Shape;1034;p52"/>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5" name="Google Shape;1035;p52"/>
          <p:cNvCxnSpPr>
            <a:stCxn id="1034"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pic>
        <p:nvPicPr>
          <p:cNvPr id="1036" name="Google Shape;1036;p52"/>
          <p:cNvPicPr preferRelativeResize="0"/>
          <p:nvPr/>
        </p:nvPicPr>
        <p:blipFill rotWithShape="1">
          <a:blip r:embed="rId3">
            <a:alphaModFix/>
          </a:blip>
          <a:srcRect b="0" l="0" r="4525" t="0"/>
          <a:stretch/>
        </p:blipFill>
        <p:spPr>
          <a:xfrm>
            <a:off x="1188425" y="1143450"/>
            <a:ext cx="3730500" cy="3182700"/>
          </a:xfrm>
          <a:prstGeom prst="roundRect">
            <a:avLst>
              <a:gd fmla="val 16667" name="adj"/>
            </a:avLst>
          </a:prstGeom>
          <a:noFill/>
          <a:ln cap="flat" cmpd="sng" w="19050">
            <a:solidFill>
              <a:schemeClr val="lt1"/>
            </a:solidFill>
            <a:prstDash val="solid"/>
            <a:round/>
            <a:headEnd len="sm" w="sm" type="none"/>
            <a:tailEnd len="sm" w="sm" type="none"/>
          </a:ln>
        </p:spPr>
      </p:pic>
      <p:sp>
        <p:nvSpPr>
          <p:cNvPr id="1037" name="Google Shape;1037;p52"/>
          <p:cNvSpPr txBox="1"/>
          <p:nvPr/>
        </p:nvSpPr>
        <p:spPr>
          <a:xfrm>
            <a:off x="5010150" y="1518275"/>
            <a:ext cx="39225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Insights from our observation:</a:t>
            </a:r>
            <a:endParaRPr b="1">
              <a:solidFill>
                <a:schemeClr val="lt1"/>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Distribution is positively skewed in nature</a:t>
            </a:r>
            <a:endParaRPr b="1" sz="1300">
              <a:solidFill>
                <a:srgbClr val="0C2E3A"/>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A few number of outliers observed</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t/>
            </a:r>
            <a:endParaRPr b="1">
              <a:solidFill>
                <a:srgbClr val="0C2E3A"/>
              </a:solidFill>
              <a:latin typeface="Rajdhani"/>
              <a:ea typeface="Rajdhani"/>
              <a:cs typeface="Rajdhani"/>
              <a:sym typeface="Rajdhani"/>
            </a:endParaRPr>
          </a:p>
          <a:p>
            <a:pPr indent="0" lvl="0" marL="0" rtl="0" algn="l">
              <a:spcBef>
                <a:spcPts val="0"/>
              </a:spcBef>
              <a:spcAft>
                <a:spcPts val="0"/>
              </a:spcAft>
              <a:buNone/>
            </a:pPr>
            <a:r>
              <a:rPr b="1" lang="en">
                <a:solidFill>
                  <a:schemeClr val="lt1"/>
                </a:solidFill>
                <a:latin typeface="Rajdhani"/>
                <a:ea typeface="Rajdhani"/>
                <a:cs typeface="Rajdhani"/>
                <a:sym typeface="Rajdhani"/>
              </a:rPr>
              <a:t>Data Transformation to be performed:</a:t>
            </a:r>
            <a:endParaRPr b="1">
              <a:solidFill>
                <a:schemeClr val="lt1"/>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Log Transformation to handle outliers and normalize distribution</a:t>
            </a:r>
            <a:endParaRPr b="1" sz="1300">
              <a:solidFill>
                <a:srgbClr val="0C2E3A"/>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Z-Score Transformation to scale data to the same magnitude (Performed at later stages)</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t/>
            </a:r>
            <a:endParaRPr b="1">
              <a:solidFill>
                <a:srgbClr val="0C2E3A"/>
              </a:solidFill>
              <a:latin typeface="Rajdhani"/>
              <a:ea typeface="Rajdhani"/>
              <a:cs typeface="Rajdhani"/>
              <a:sym typeface="Rajdhani"/>
            </a:endParaRPr>
          </a:p>
        </p:txBody>
      </p:sp>
      <p:sp>
        <p:nvSpPr>
          <p:cNvPr id="1038" name="Google Shape;1038;p52"/>
          <p:cNvSpPr txBox="1"/>
          <p:nvPr>
            <p:ph type="title"/>
          </p:nvPr>
        </p:nvSpPr>
        <p:spPr>
          <a:xfrm>
            <a:off x="405125" y="3200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00C3B1"/>
                </a:solidFill>
                <a:latin typeface="Rajdhani"/>
                <a:ea typeface="Rajdhani"/>
                <a:cs typeface="Rajdhani"/>
                <a:sym typeface="Rajdhani"/>
              </a:rPr>
              <a:t>2.4A Distribution of Customer’s Loan Tenure in Years</a:t>
            </a:r>
            <a:endParaRPr b="1" sz="2500">
              <a:solidFill>
                <a:srgbClr val="00C3B1"/>
              </a:solidFill>
              <a:latin typeface="Rajdhani"/>
              <a:ea typeface="Rajdhani"/>
              <a:cs typeface="Rajdhani"/>
              <a:sym typeface="Rajdhan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grpSp>
        <p:nvGrpSpPr>
          <p:cNvPr id="1043" name="Google Shape;1043;p53"/>
          <p:cNvGrpSpPr/>
          <p:nvPr/>
        </p:nvGrpSpPr>
        <p:grpSpPr>
          <a:xfrm>
            <a:off x="884939" y="1415859"/>
            <a:ext cx="88550" cy="2637901"/>
            <a:chOff x="929875" y="1415859"/>
            <a:chExt cx="88550" cy="2637901"/>
          </a:xfrm>
        </p:grpSpPr>
        <p:sp>
          <p:nvSpPr>
            <p:cNvPr id="1044" name="Google Shape;1044;p53"/>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3"/>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53"/>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1047" name="Google Shape;1047;p53"/>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8" name="Google Shape;1048;p53"/>
          <p:cNvCxnSpPr>
            <a:stCxn id="1047"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pic>
        <p:nvPicPr>
          <p:cNvPr id="1049" name="Google Shape;1049;p53"/>
          <p:cNvPicPr preferRelativeResize="0"/>
          <p:nvPr/>
        </p:nvPicPr>
        <p:blipFill>
          <a:blip r:embed="rId3">
            <a:alphaModFix/>
          </a:blip>
          <a:stretch>
            <a:fillRect/>
          </a:stretch>
        </p:blipFill>
        <p:spPr>
          <a:xfrm>
            <a:off x="1137175" y="2037750"/>
            <a:ext cx="2943000" cy="2782500"/>
          </a:xfrm>
          <a:prstGeom prst="roundRect">
            <a:avLst>
              <a:gd fmla="val 16667" name="adj"/>
            </a:avLst>
          </a:prstGeom>
          <a:noFill/>
          <a:ln cap="flat" cmpd="sng" w="19050">
            <a:solidFill>
              <a:schemeClr val="lt1"/>
            </a:solidFill>
            <a:prstDash val="solid"/>
            <a:round/>
            <a:headEnd len="sm" w="sm" type="none"/>
            <a:tailEnd len="sm" w="sm" type="none"/>
          </a:ln>
        </p:spPr>
      </p:pic>
      <p:sp>
        <p:nvSpPr>
          <p:cNvPr id="1050" name="Google Shape;1050;p53"/>
          <p:cNvSpPr txBox="1"/>
          <p:nvPr>
            <p:ph type="title"/>
          </p:nvPr>
        </p:nvSpPr>
        <p:spPr>
          <a:xfrm>
            <a:off x="405125" y="3200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00C3B1"/>
                </a:solidFill>
                <a:latin typeface="Rajdhani"/>
                <a:ea typeface="Rajdhani"/>
                <a:cs typeface="Rajdhani"/>
                <a:sym typeface="Rajdhani"/>
              </a:rPr>
              <a:t>2.4A Performing Log Transformation on Loan Tenure in Years</a:t>
            </a:r>
            <a:endParaRPr b="1" sz="2300">
              <a:solidFill>
                <a:srgbClr val="00C3B1"/>
              </a:solidFill>
              <a:latin typeface="Rajdhani"/>
              <a:ea typeface="Rajdhani"/>
              <a:cs typeface="Rajdhani"/>
              <a:sym typeface="Rajdhani"/>
            </a:endParaRPr>
          </a:p>
        </p:txBody>
      </p:sp>
      <p:pic>
        <p:nvPicPr>
          <p:cNvPr id="1051" name="Google Shape;1051;p53"/>
          <p:cNvPicPr preferRelativeResize="0"/>
          <p:nvPr/>
        </p:nvPicPr>
        <p:blipFill>
          <a:blip r:embed="rId4">
            <a:alphaModFix/>
          </a:blip>
          <a:stretch>
            <a:fillRect/>
          </a:stretch>
        </p:blipFill>
        <p:spPr>
          <a:xfrm>
            <a:off x="1149763" y="1012450"/>
            <a:ext cx="6873900" cy="509400"/>
          </a:xfrm>
          <a:prstGeom prst="roundRect">
            <a:avLst>
              <a:gd fmla="val 16667" name="adj"/>
            </a:avLst>
          </a:prstGeom>
          <a:noFill/>
          <a:ln cap="flat" cmpd="sng" w="19050">
            <a:solidFill>
              <a:schemeClr val="lt1"/>
            </a:solidFill>
            <a:prstDash val="solid"/>
            <a:round/>
            <a:headEnd len="sm" w="sm" type="none"/>
            <a:tailEnd len="sm" w="sm" type="none"/>
          </a:ln>
        </p:spPr>
      </p:pic>
      <p:pic>
        <p:nvPicPr>
          <p:cNvPr id="1052" name="Google Shape;1052;p53"/>
          <p:cNvPicPr preferRelativeResize="0"/>
          <p:nvPr/>
        </p:nvPicPr>
        <p:blipFill>
          <a:blip r:embed="rId5">
            <a:alphaModFix/>
          </a:blip>
          <a:stretch>
            <a:fillRect/>
          </a:stretch>
        </p:blipFill>
        <p:spPr>
          <a:xfrm>
            <a:off x="5071825" y="2093875"/>
            <a:ext cx="2835000" cy="2782500"/>
          </a:xfrm>
          <a:prstGeom prst="roundRect">
            <a:avLst>
              <a:gd fmla="val 16667" name="adj"/>
            </a:avLst>
          </a:prstGeom>
          <a:noFill/>
          <a:ln cap="flat" cmpd="sng" w="19050">
            <a:solidFill>
              <a:schemeClr val="lt1"/>
            </a:solidFill>
            <a:prstDash val="solid"/>
            <a:round/>
            <a:headEnd len="sm" w="sm" type="none"/>
            <a:tailEnd len="sm" w="sm" type="none"/>
          </a:ln>
        </p:spPr>
      </p:pic>
      <p:sp>
        <p:nvSpPr>
          <p:cNvPr id="1053" name="Google Shape;1053;p53"/>
          <p:cNvSpPr txBox="1"/>
          <p:nvPr/>
        </p:nvSpPr>
        <p:spPr>
          <a:xfrm>
            <a:off x="1137175" y="1582450"/>
            <a:ext cx="30939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Before</a:t>
            </a:r>
            <a:r>
              <a:rPr b="1" lang="en">
                <a:solidFill>
                  <a:srgbClr val="00C3B1"/>
                </a:solidFill>
                <a:latin typeface="Rajdhani"/>
                <a:ea typeface="Rajdhani"/>
                <a:cs typeface="Rajdhani"/>
                <a:sym typeface="Rajdhani"/>
              </a:rPr>
              <a:t> performing Log Transformation:</a:t>
            </a:r>
            <a:endParaRPr b="1">
              <a:solidFill>
                <a:srgbClr val="00C3B1"/>
              </a:solidFill>
              <a:latin typeface="Rajdhani"/>
              <a:ea typeface="Rajdhani"/>
              <a:cs typeface="Rajdhani"/>
              <a:sym typeface="Rajdhani"/>
            </a:endParaRPr>
          </a:p>
        </p:txBody>
      </p:sp>
      <p:sp>
        <p:nvSpPr>
          <p:cNvPr id="1054" name="Google Shape;1054;p53"/>
          <p:cNvSpPr txBox="1"/>
          <p:nvPr/>
        </p:nvSpPr>
        <p:spPr>
          <a:xfrm>
            <a:off x="4942375" y="1582438"/>
            <a:ext cx="30939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After</a:t>
            </a:r>
            <a:r>
              <a:rPr b="1" lang="en">
                <a:solidFill>
                  <a:srgbClr val="00C3B1"/>
                </a:solidFill>
                <a:latin typeface="Rajdhani"/>
                <a:ea typeface="Rajdhani"/>
                <a:cs typeface="Rajdhani"/>
                <a:sym typeface="Rajdhani"/>
              </a:rPr>
              <a:t> performing Log Transformation:</a:t>
            </a:r>
            <a:endParaRPr b="1">
              <a:solidFill>
                <a:srgbClr val="00C3B1"/>
              </a:solidFill>
              <a:latin typeface="Rajdhani"/>
              <a:ea typeface="Rajdhani"/>
              <a:cs typeface="Rajdhani"/>
              <a:sym typeface="Rajdhani"/>
            </a:endParaRPr>
          </a:p>
        </p:txBody>
      </p:sp>
      <p:cxnSp>
        <p:nvCxnSpPr>
          <p:cNvPr id="1055" name="Google Shape;1055;p53"/>
          <p:cNvCxnSpPr/>
          <p:nvPr/>
        </p:nvCxnSpPr>
        <p:spPr>
          <a:xfrm flipH="1" rot="10800000">
            <a:off x="4192950" y="3246925"/>
            <a:ext cx="703500" cy="9000"/>
          </a:xfrm>
          <a:prstGeom prst="straightConnector1">
            <a:avLst/>
          </a:prstGeom>
          <a:noFill/>
          <a:ln cap="flat" cmpd="sng" w="28575">
            <a:solidFill>
              <a:srgbClr val="00C3B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grpSp>
        <p:nvGrpSpPr>
          <p:cNvPr id="1060" name="Google Shape;1060;p54"/>
          <p:cNvGrpSpPr/>
          <p:nvPr/>
        </p:nvGrpSpPr>
        <p:grpSpPr>
          <a:xfrm>
            <a:off x="884939" y="1415859"/>
            <a:ext cx="88550" cy="2637901"/>
            <a:chOff x="929875" y="1415859"/>
            <a:chExt cx="88550" cy="2637901"/>
          </a:xfrm>
        </p:grpSpPr>
        <p:sp>
          <p:nvSpPr>
            <p:cNvPr id="1061" name="Google Shape;1061;p54"/>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4"/>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 name="Google Shape;1063;p54"/>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1064" name="Google Shape;1064;p54"/>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5" name="Google Shape;1065;p54"/>
          <p:cNvCxnSpPr>
            <a:stCxn id="1064"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1066" name="Google Shape;1066;p54"/>
          <p:cNvSpPr txBox="1"/>
          <p:nvPr/>
        </p:nvSpPr>
        <p:spPr>
          <a:xfrm>
            <a:off x="5010150" y="1518275"/>
            <a:ext cx="39225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Insights from our observation:</a:t>
            </a:r>
            <a:endParaRPr b="1">
              <a:solidFill>
                <a:schemeClr val="lt1"/>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Distribution is positively skewed in nature</a:t>
            </a:r>
            <a:endParaRPr b="1" sz="1300">
              <a:solidFill>
                <a:srgbClr val="0C2E3A"/>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Large number of outliers observed</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t/>
            </a:r>
            <a:endParaRPr b="1">
              <a:solidFill>
                <a:srgbClr val="0C2E3A"/>
              </a:solidFill>
              <a:latin typeface="Rajdhani"/>
              <a:ea typeface="Rajdhani"/>
              <a:cs typeface="Rajdhani"/>
              <a:sym typeface="Rajdhani"/>
            </a:endParaRPr>
          </a:p>
          <a:p>
            <a:pPr indent="0" lvl="0" marL="0" rtl="0" algn="l">
              <a:spcBef>
                <a:spcPts val="0"/>
              </a:spcBef>
              <a:spcAft>
                <a:spcPts val="0"/>
              </a:spcAft>
              <a:buNone/>
            </a:pPr>
            <a:r>
              <a:rPr b="1" lang="en">
                <a:solidFill>
                  <a:schemeClr val="lt1"/>
                </a:solidFill>
                <a:latin typeface="Rajdhani"/>
                <a:ea typeface="Rajdhani"/>
                <a:cs typeface="Rajdhani"/>
                <a:sym typeface="Rajdhani"/>
              </a:rPr>
              <a:t>Data Transformation to be performed:</a:t>
            </a:r>
            <a:endParaRPr b="1">
              <a:solidFill>
                <a:schemeClr val="lt1"/>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Log Transformation to handle outliers and normalize distribution</a:t>
            </a:r>
            <a:endParaRPr b="1" sz="1300">
              <a:solidFill>
                <a:srgbClr val="0C2E3A"/>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Z-Score Transformation to scale data to the same magnitude (Performed at later stages)</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t/>
            </a:r>
            <a:endParaRPr b="1">
              <a:solidFill>
                <a:srgbClr val="0C2E3A"/>
              </a:solidFill>
              <a:latin typeface="Rajdhani"/>
              <a:ea typeface="Rajdhani"/>
              <a:cs typeface="Rajdhani"/>
              <a:sym typeface="Rajdhani"/>
            </a:endParaRPr>
          </a:p>
        </p:txBody>
      </p:sp>
      <p:sp>
        <p:nvSpPr>
          <p:cNvPr id="1067" name="Google Shape;1067;p54"/>
          <p:cNvSpPr txBox="1"/>
          <p:nvPr>
            <p:ph type="title"/>
          </p:nvPr>
        </p:nvSpPr>
        <p:spPr>
          <a:xfrm>
            <a:off x="405125" y="3200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00C3B1"/>
                </a:solidFill>
                <a:latin typeface="Rajdhani"/>
                <a:ea typeface="Rajdhani"/>
                <a:cs typeface="Rajdhani"/>
                <a:sym typeface="Rajdhani"/>
              </a:rPr>
              <a:t>2.4B Distribution of Customer’s Credit Amount</a:t>
            </a:r>
            <a:endParaRPr b="1" sz="2500">
              <a:solidFill>
                <a:srgbClr val="00C3B1"/>
              </a:solidFill>
              <a:latin typeface="Rajdhani"/>
              <a:ea typeface="Rajdhani"/>
              <a:cs typeface="Rajdhani"/>
              <a:sym typeface="Rajdhani"/>
            </a:endParaRPr>
          </a:p>
        </p:txBody>
      </p:sp>
      <p:pic>
        <p:nvPicPr>
          <p:cNvPr id="1068" name="Google Shape;1068;p54"/>
          <p:cNvPicPr preferRelativeResize="0"/>
          <p:nvPr/>
        </p:nvPicPr>
        <p:blipFill>
          <a:blip r:embed="rId3">
            <a:alphaModFix/>
          </a:blip>
          <a:stretch>
            <a:fillRect/>
          </a:stretch>
        </p:blipFill>
        <p:spPr>
          <a:xfrm>
            <a:off x="1170825" y="1164850"/>
            <a:ext cx="3687000" cy="3264600"/>
          </a:xfrm>
          <a:prstGeom prst="roundRect">
            <a:avLst>
              <a:gd fmla="val 16667" name="adj"/>
            </a:avLst>
          </a:prstGeom>
          <a:noFill/>
          <a:ln cap="flat" cmpd="sng" w="19050">
            <a:solidFill>
              <a:schemeClr val="l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grpSp>
        <p:nvGrpSpPr>
          <p:cNvPr id="1073" name="Google Shape;1073;p55"/>
          <p:cNvGrpSpPr/>
          <p:nvPr/>
        </p:nvGrpSpPr>
        <p:grpSpPr>
          <a:xfrm>
            <a:off x="884939" y="1415859"/>
            <a:ext cx="88550" cy="2637901"/>
            <a:chOff x="929875" y="1415859"/>
            <a:chExt cx="88550" cy="2637901"/>
          </a:xfrm>
        </p:grpSpPr>
        <p:sp>
          <p:nvSpPr>
            <p:cNvPr id="1074" name="Google Shape;1074;p55"/>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5"/>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55"/>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1077" name="Google Shape;1077;p55"/>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8" name="Google Shape;1078;p55"/>
          <p:cNvCxnSpPr>
            <a:stCxn id="1077"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1079" name="Google Shape;1079;p55"/>
          <p:cNvSpPr txBox="1"/>
          <p:nvPr>
            <p:ph type="title"/>
          </p:nvPr>
        </p:nvSpPr>
        <p:spPr>
          <a:xfrm>
            <a:off x="405125" y="3200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00C3B1"/>
                </a:solidFill>
                <a:latin typeface="Rajdhani"/>
                <a:ea typeface="Rajdhani"/>
                <a:cs typeface="Rajdhani"/>
                <a:sym typeface="Rajdhani"/>
              </a:rPr>
              <a:t>2.4B Performing Log Transformation on Credit Amount</a:t>
            </a:r>
            <a:endParaRPr b="1" sz="2300">
              <a:solidFill>
                <a:srgbClr val="00C3B1"/>
              </a:solidFill>
              <a:latin typeface="Rajdhani"/>
              <a:ea typeface="Rajdhani"/>
              <a:cs typeface="Rajdhani"/>
              <a:sym typeface="Rajdhani"/>
            </a:endParaRPr>
          </a:p>
        </p:txBody>
      </p:sp>
      <p:sp>
        <p:nvSpPr>
          <p:cNvPr id="1080" name="Google Shape;1080;p55"/>
          <p:cNvSpPr txBox="1"/>
          <p:nvPr/>
        </p:nvSpPr>
        <p:spPr>
          <a:xfrm>
            <a:off x="1137175" y="1582450"/>
            <a:ext cx="30939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Before</a:t>
            </a:r>
            <a:r>
              <a:rPr b="1" lang="en">
                <a:solidFill>
                  <a:srgbClr val="00C3B1"/>
                </a:solidFill>
                <a:latin typeface="Rajdhani"/>
                <a:ea typeface="Rajdhani"/>
                <a:cs typeface="Rajdhani"/>
                <a:sym typeface="Rajdhani"/>
              </a:rPr>
              <a:t> performing Log Transformation:</a:t>
            </a:r>
            <a:endParaRPr b="1">
              <a:solidFill>
                <a:srgbClr val="00C3B1"/>
              </a:solidFill>
              <a:latin typeface="Rajdhani"/>
              <a:ea typeface="Rajdhani"/>
              <a:cs typeface="Rajdhani"/>
              <a:sym typeface="Rajdhani"/>
            </a:endParaRPr>
          </a:p>
        </p:txBody>
      </p:sp>
      <p:sp>
        <p:nvSpPr>
          <p:cNvPr id="1081" name="Google Shape;1081;p55"/>
          <p:cNvSpPr txBox="1"/>
          <p:nvPr/>
        </p:nvSpPr>
        <p:spPr>
          <a:xfrm>
            <a:off x="4942375" y="1582438"/>
            <a:ext cx="30939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After</a:t>
            </a:r>
            <a:r>
              <a:rPr b="1" lang="en">
                <a:solidFill>
                  <a:srgbClr val="00C3B1"/>
                </a:solidFill>
                <a:latin typeface="Rajdhani"/>
                <a:ea typeface="Rajdhani"/>
                <a:cs typeface="Rajdhani"/>
                <a:sym typeface="Rajdhani"/>
              </a:rPr>
              <a:t> performing Log Transformation:</a:t>
            </a:r>
            <a:endParaRPr b="1">
              <a:solidFill>
                <a:srgbClr val="00C3B1"/>
              </a:solidFill>
              <a:latin typeface="Rajdhani"/>
              <a:ea typeface="Rajdhani"/>
              <a:cs typeface="Rajdhani"/>
              <a:sym typeface="Rajdhani"/>
            </a:endParaRPr>
          </a:p>
        </p:txBody>
      </p:sp>
      <p:cxnSp>
        <p:nvCxnSpPr>
          <p:cNvPr id="1082" name="Google Shape;1082;p55"/>
          <p:cNvCxnSpPr/>
          <p:nvPr/>
        </p:nvCxnSpPr>
        <p:spPr>
          <a:xfrm flipH="1" rot="10800000">
            <a:off x="4192950" y="3246925"/>
            <a:ext cx="703500" cy="9000"/>
          </a:xfrm>
          <a:prstGeom prst="straightConnector1">
            <a:avLst/>
          </a:prstGeom>
          <a:noFill/>
          <a:ln cap="flat" cmpd="sng" w="28575">
            <a:solidFill>
              <a:srgbClr val="00C3B1"/>
            </a:solidFill>
            <a:prstDash val="solid"/>
            <a:round/>
            <a:headEnd len="med" w="med" type="none"/>
            <a:tailEnd len="med" w="med" type="triangle"/>
          </a:ln>
        </p:spPr>
      </p:cxnSp>
      <p:pic>
        <p:nvPicPr>
          <p:cNvPr id="1083" name="Google Shape;1083;p55"/>
          <p:cNvPicPr preferRelativeResize="0"/>
          <p:nvPr/>
        </p:nvPicPr>
        <p:blipFill>
          <a:blip r:embed="rId3">
            <a:alphaModFix/>
          </a:blip>
          <a:stretch>
            <a:fillRect/>
          </a:stretch>
        </p:blipFill>
        <p:spPr>
          <a:xfrm>
            <a:off x="1081050" y="1012450"/>
            <a:ext cx="7372500" cy="495300"/>
          </a:xfrm>
          <a:prstGeom prst="roundRect">
            <a:avLst>
              <a:gd fmla="val 16667" name="adj"/>
            </a:avLst>
          </a:prstGeom>
          <a:noFill/>
          <a:ln cap="flat" cmpd="sng" w="19050">
            <a:solidFill>
              <a:schemeClr val="lt1"/>
            </a:solidFill>
            <a:prstDash val="solid"/>
            <a:round/>
            <a:headEnd len="sm" w="sm" type="none"/>
            <a:tailEnd len="sm" w="sm" type="none"/>
          </a:ln>
        </p:spPr>
      </p:pic>
      <p:pic>
        <p:nvPicPr>
          <p:cNvPr id="1084" name="Google Shape;1084;p55"/>
          <p:cNvPicPr preferRelativeResize="0"/>
          <p:nvPr/>
        </p:nvPicPr>
        <p:blipFill>
          <a:blip r:embed="rId4">
            <a:alphaModFix/>
          </a:blip>
          <a:stretch>
            <a:fillRect/>
          </a:stretch>
        </p:blipFill>
        <p:spPr>
          <a:xfrm>
            <a:off x="1137175" y="1897450"/>
            <a:ext cx="3016800" cy="2873400"/>
          </a:xfrm>
          <a:prstGeom prst="roundRect">
            <a:avLst>
              <a:gd fmla="val 16667" name="adj"/>
            </a:avLst>
          </a:prstGeom>
          <a:noFill/>
          <a:ln cap="flat" cmpd="sng" w="19050">
            <a:solidFill>
              <a:schemeClr val="lt1"/>
            </a:solidFill>
            <a:prstDash val="solid"/>
            <a:round/>
            <a:headEnd len="sm" w="sm" type="none"/>
            <a:tailEnd len="sm" w="sm" type="none"/>
          </a:ln>
        </p:spPr>
      </p:pic>
      <p:pic>
        <p:nvPicPr>
          <p:cNvPr id="1085" name="Google Shape;1085;p55"/>
          <p:cNvPicPr preferRelativeResize="0"/>
          <p:nvPr/>
        </p:nvPicPr>
        <p:blipFill>
          <a:blip r:embed="rId5">
            <a:alphaModFix/>
          </a:blip>
          <a:stretch>
            <a:fillRect/>
          </a:stretch>
        </p:blipFill>
        <p:spPr>
          <a:xfrm>
            <a:off x="5033575" y="1897438"/>
            <a:ext cx="3002700" cy="2941200"/>
          </a:xfrm>
          <a:prstGeom prst="roundRect">
            <a:avLst>
              <a:gd fmla="val 16667" name="adj"/>
            </a:avLst>
          </a:prstGeom>
          <a:noFill/>
          <a:ln cap="flat" cmpd="sng" w="19050">
            <a:solidFill>
              <a:schemeClr val="l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grpSp>
        <p:nvGrpSpPr>
          <p:cNvPr id="1090" name="Google Shape;1090;p56"/>
          <p:cNvGrpSpPr/>
          <p:nvPr/>
        </p:nvGrpSpPr>
        <p:grpSpPr>
          <a:xfrm>
            <a:off x="884939" y="1415859"/>
            <a:ext cx="88550" cy="2637901"/>
            <a:chOff x="929875" y="1415859"/>
            <a:chExt cx="88550" cy="2637901"/>
          </a:xfrm>
        </p:grpSpPr>
        <p:sp>
          <p:nvSpPr>
            <p:cNvPr id="1091" name="Google Shape;1091;p56"/>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 name="Google Shape;1093;p56"/>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1094" name="Google Shape;1094;p56"/>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5" name="Google Shape;1095;p56"/>
          <p:cNvCxnSpPr>
            <a:stCxn id="1094"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1096" name="Google Shape;1096;p56"/>
          <p:cNvSpPr txBox="1"/>
          <p:nvPr/>
        </p:nvSpPr>
        <p:spPr>
          <a:xfrm>
            <a:off x="5010150" y="1518275"/>
            <a:ext cx="39225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Insights from our observation:</a:t>
            </a:r>
            <a:endParaRPr b="1">
              <a:solidFill>
                <a:schemeClr val="lt1"/>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Distribution is positively skewed in nature</a:t>
            </a:r>
            <a:endParaRPr b="1" sz="1300">
              <a:solidFill>
                <a:srgbClr val="0C2E3A"/>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A few number of outliers observed</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t/>
            </a:r>
            <a:endParaRPr b="1">
              <a:solidFill>
                <a:srgbClr val="0C2E3A"/>
              </a:solidFill>
              <a:latin typeface="Rajdhani"/>
              <a:ea typeface="Rajdhani"/>
              <a:cs typeface="Rajdhani"/>
              <a:sym typeface="Rajdhani"/>
            </a:endParaRPr>
          </a:p>
          <a:p>
            <a:pPr indent="0" lvl="0" marL="0" rtl="0" algn="l">
              <a:spcBef>
                <a:spcPts val="0"/>
              </a:spcBef>
              <a:spcAft>
                <a:spcPts val="0"/>
              </a:spcAft>
              <a:buNone/>
            </a:pPr>
            <a:r>
              <a:rPr b="1" lang="en">
                <a:solidFill>
                  <a:schemeClr val="lt1"/>
                </a:solidFill>
                <a:latin typeface="Rajdhani"/>
                <a:ea typeface="Rajdhani"/>
                <a:cs typeface="Rajdhani"/>
                <a:sym typeface="Rajdhani"/>
              </a:rPr>
              <a:t>Data Transformation to be performed:</a:t>
            </a:r>
            <a:endParaRPr b="1">
              <a:solidFill>
                <a:schemeClr val="lt1"/>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Log Transformation to handle outliers and normalize distribution</a:t>
            </a:r>
            <a:endParaRPr b="1" sz="1300">
              <a:solidFill>
                <a:srgbClr val="0C2E3A"/>
              </a:solidFill>
              <a:latin typeface="Rajdhani"/>
              <a:ea typeface="Rajdhani"/>
              <a:cs typeface="Rajdhani"/>
              <a:sym typeface="Rajdhani"/>
            </a:endParaRPr>
          </a:p>
          <a:p>
            <a:pPr indent="-311150" lvl="0" marL="457200" rtl="0" algn="l">
              <a:spcBef>
                <a:spcPts val="0"/>
              </a:spcBef>
              <a:spcAft>
                <a:spcPts val="0"/>
              </a:spcAft>
              <a:buClr>
                <a:srgbClr val="0C2E3A"/>
              </a:buClr>
              <a:buSzPts val="1300"/>
              <a:buFont typeface="Rajdhani"/>
              <a:buChar char="-"/>
            </a:pPr>
            <a:r>
              <a:rPr b="1" lang="en" sz="1300">
                <a:solidFill>
                  <a:srgbClr val="0C2E3A"/>
                </a:solidFill>
                <a:latin typeface="Rajdhani"/>
                <a:ea typeface="Rajdhani"/>
                <a:cs typeface="Rajdhani"/>
                <a:sym typeface="Rajdhani"/>
              </a:rPr>
              <a:t>Z-Score Transformation to scale data to the same magnitude (Performed at later stages)</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t/>
            </a:r>
            <a:endParaRPr b="1">
              <a:solidFill>
                <a:srgbClr val="0C2E3A"/>
              </a:solidFill>
              <a:latin typeface="Rajdhani"/>
              <a:ea typeface="Rajdhani"/>
              <a:cs typeface="Rajdhani"/>
              <a:sym typeface="Rajdhani"/>
            </a:endParaRPr>
          </a:p>
        </p:txBody>
      </p:sp>
      <p:sp>
        <p:nvSpPr>
          <p:cNvPr id="1097" name="Google Shape;1097;p56"/>
          <p:cNvSpPr txBox="1"/>
          <p:nvPr>
            <p:ph type="title"/>
          </p:nvPr>
        </p:nvSpPr>
        <p:spPr>
          <a:xfrm>
            <a:off x="405125" y="3200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00C3B1"/>
                </a:solidFill>
                <a:latin typeface="Rajdhani"/>
                <a:ea typeface="Rajdhani"/>
                <a:cs typeface="Rajdhani"/>
                <a:sym typeface="Rajdhani"/>
              </a:rPr>
              <a:t>2.4A Distribution of Customer’s Age in Years</a:t>
            </a:r>
            <a:endParaRPr b="1" sz="2500">
              <a:solidFill>
                <a:srgbClr val="00C3B1"/>
              </a:solidFill>
              <a:latin typeface="Rajdhani"/>
              <a:ea typeface="Rajdhani"/>
              <a:cs typeface="Rajdhani"/>
              <a:sym typeface="Rajdhani"/>
            </a:endParaRPr>
          </a:p>
        </p:txBody>
      </p:sp>
      <p:pic>
        <p:nvPicPr>
          <p:cNvPr id="1098" name="Google Shape;1098;p56"/>
          <p:cNvPicPr preferRelativeResize="0"/>
          <p:nvPr/>
        </p:nvPicPr>
        <p:blipFill>
          <a:blip r:embed="rId3">
            <a:alphaModFix/>
          </a:blip>
          <a:stretch>
            <a:fillRect/>
          </a:stretch>
        </p:blipFill>
        <p:spPr>
          <a:xfrm>
            <a:off x="1255025" y="1157825"/>
            <a:ext cx="3687000" cy="3331200"/>
          </a:xfrm>
          <a:prstGeom prst="roundRect">
            <a:avLst>
              <a:gd fmla="val 16667" name="adj"/>
            </a:avLst>
          </a:prstGeom>
          <a:noFill/>
          <a:ln cap="flat" cmpd="sng" w="19050">
            <a:solidFill>
              <a:schemeClr val="l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grpSp>
        <p:nvGrpSpPr>
          <p:cNvPr id="1103" name="Google Shape;1103;p57"/>
          <p:cNvGrpSpPr/>
          <p:nvPr/>
        </p:nvGrpSpPr>
        <p:grpSpPr>
          <a:xfrm>
            <a:off x="884939" y="1415859"/>
            <a:ext cx="88550" cy="2637901"/>
            <a:chOff x="929875" y="1415859"/>
            <a:chExt cx="88550" cy="2637901"/>
          </a:xfrm>
        </p:grpSpPr>
        <p:sp>
          <p:nvSpPr>
            <p:cNvPr id="1104" name="Google Shape;1104;p57"/>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7"/>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p57"/>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1107" name="Google Shape;1107;p57"/>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8" name="Google Shape;1108;p57"/>
          <p:cNvCxnSpPr>
            <a:stCxn id="1107"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1109" name="Google Shape;1109;p57"/>
          <p:cNvSpPr txBox="1"/>
          <p:nvPr>
            <p:ph type="title"/>
          </p:nvPr>
        </p:nvSpPr>
        <p:spPr>
          <a:xfrm>
            <a:off x="405125" y="3200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00C3B1"/>
                </a:solidFill>
                <a:latin typeface="Rajdhani"/>
                <a:ea typeface="Rajdhani"/>
                <a:cs typeface="Rajdhani"/>
                <a:sym typeface="Rajdhani"/>
              </a:rPr>
              <a:t>2.4C Performing Log Transformation on Age in Years</a:t>
            </a:r>
            <a:endParaRPr b="1" sz="2300">
              <a:solidFill>
                <a:srgbClr val="00C3B1"/>
              </a:solidFill>
              <a:latin typeface="Rajdhani"/>
              <a:ea typeface="Rajdhani"/>
              <a:cs typeface="Rajdhani"/>
              <a:sym typeface="Rajdhani"/>
            </a:endParaRPr>
          </a:p>
        </p:txBody>
      </p:sp>
      <p:sp>
        <p:nvSpPr>
          <p:cNvPr id="1110" name="Google Shape;1110;p57"/>
          <p:cNvSpPr txBox="1"/>
          <p:nvPr/>
        </p:nvSpPr>
        <p:spPr>
          <a:xfrm>
            <a:off x="1137175" y="1582450"/>
            <a:ext cx="30939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Before</a:t>
            </a:r>
            <a:r>
              <a:rPr b="1" lang="en">
                <a:solidFill>
                  <a:srgbClr val="00C3B1"/>
                </a:solidFill>
                <a:latin typeface="Rajdhani"/>
                <a:ea typeface="Rajdhani"/>
                <a:cs typeface="Rajdhani"/>
                <a:sym typeface="Rajdhani"/>
              </a:rPr>
              <a:t> performing Log Transformation:</a:t>
            </a:r>
            <a:endParaRPr b="1">
              <a:solidFill>
                <a:srgbClr val="00C3B1"/>
              </a:solidFill>
              <a:latin typeface="Rajdhani"/>
              <a:ea typeface="Rajdhani"/>
              <a:cs typeface="Rajdhani"/>
              <a:sym typeface="Rajdhani"/>
            </a:endParaRPr>
          </a:p>
        </p:txBody>
      </p:sp>
      <p:sp>
        <p:nvSpPr>
          <p:cNvPr id="1111" name="Google Shape;1111;p57"/>
          <p:cNvSpPr txBox="1"/>
          <p:nvPr/>
        </p:nvSpPr>
        <p:spPr>
          <a:xfrm>
            <a:off x="4942375" y="1582438"/>
            <a:ext cx="3093900" cy="31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After</a:t>
            </a:r>
            <a:r>
              <a:rPr b="1" lang="en">
                <a:solidFill>
                  <a:srgbClr val="00C3B1"/>
                </a:solidFill>
                <a:latin typeface="Rajdhani"/>
                <a:ea typeface="Rajdhani"/>
                <a:cs typeface="Rajdhani"/>
                <a:sym typeface="Rajdhani"/>
              </a:rPr>
              <a:t> performing Log Transformation:</a:t>
            </a:r>
            <a:endParaRPr b="1">
              <a:solidFill>
                <a:srgbClr val="00C3B1"/>
              </a:solidFill>
              <a:latin typeface="Rajdhani"/>
              <a:ea typeface="Rajdhani"/>
              <a:cs typeface="Rajdhani"/>
              <a:sym typeface="Rajdhani"/>
            </a:endParaRPr>
          </a:p>
        </p:txBody>
      </p:sp>
      <p:cxnSp>
        <p:nvCxnSpPr>
          <p:cNvPr id="1112" name="Google Shape;1112;p57"/>
          <p:cNvCxnSpPr/>
          <p:nvPr/>
        </p:nvCxnSpPr>
        <p:spPr>
          <a:xfrm flipH="1" rot="10800000">
            <a:off x="4192950" y="3246925"/>
            <a:ext cx="703500" cy="9000"/>
          </a:xfrm>
          <a:prstGeom prst="straightConnector1">
            <a:avLst/>
          </a:prstGeom>
          <a:noFill/>
          <a:ln cap="flat" cmpd="sng" w="28575">
            <a:solidFill>
              <a:srgbClr val="00C3B1"/>
            </a:solidFill>
            <a:prstDash val="solid"/>
            <a:round/>
            <a:headEnd len="med" w="med" type="none"/>
            <a:tailEnd len="med" w="med" type="triangle"/>
          </a:ln>
        </p:spPr>
      </p:cxnSp>
      <p:pic>
        <p:nvPicPr>
          <p:cNvPr id="1113" name="Google Shape;1113;p57"/>
          <p:cNvPicPr preferRelativeResize="0"/>
          <p:nvPr/>
        </p:nvPicPr>
        <p:blipFill>
          <a:blip r:embed="rId3">
            <a:alphaModFix/>
          </a:blip>
          <a:stretch>
            <a:fillRect/>
          </a:stretch>
        </p:blipFill>
        <p:spPr>
          <a:xfrm>
            <a:off x="1210188" y="1897438"/>
            <a:ext cx="2927100" cy="2941200"/>
          </a:xfrm>
          <a:prstGeom prst="roundRect">
            <a:avLst>
              <a:gd fmla="val 16667" name="adj"/>
            </a:avLst>
          </a:prstGeom>
          <a:noFill/>
          <a:ln cap="flat" cmpd="sng" w="19050">
            <a:solidFill>
              <a:schemeClr val="lt1"/>
            </a:solidFill>
            <a:prstDash val="solid"/>
            <a:round/>
            <a:headEnd len="sm" w="sm" type="none"/>
            <a:tailEnd len="sm" w="sm" type="none"/>
          </a:ln>
        </p:spPr>
      </p:pic>
      <p:pic>
        <p:nvPicPr>
          <p:cNvPr id="1114" name="Google Shape;1114;p57"/>
          <p:cNvPicPr preferRelativeResize="0"/>
          <p:nvPr/>
        </p:nvPicPr>
        <p:blipFill>
          <a:blip r:embed="rId4">
            <a:alphaModFix/>
          </a:blip>
          <a:stretch>
            <a:fillRect/>
          </a:stretch>
        </p:blipFill>
        <p:spPr>
          <a:xfrm>
            <a:off x="5021963" y="1897413"/>
            <a:ext cx="2822400" cy="2941200"/>
          </a:xfrm>
          <a:prstGeom prst="roundRect">
            <a:avLst>
              <a:gd fmla="val 16667" name="adj"/>
            </a:avLst>
          </a:prstGeom>
          <a:noFill/>
          <a:ln cap="flat" cmpd="sng" w="19050">
            <a:solidFill>
              <a:schemeClr val="lt1"/>
            </a:solidFill>
            <a:prstDash val="solid"/>
            <a:round/>
            <a:headEnd len="sm" w="sm" type="none"/>
            <a:tailEnd len="sm" w="sm" type="none"/>
          </a:ln>
        </p:spPr>
      </p:pic>
      <p:pic>
        <p:nvPicPr>
          <p:cNvPr id="1115" name="Google Shape;1115;p57"/>
          <p:cNvPicPr preferRelativeResize="0"/>
          <p:nvPr/>
        </p:nvPicPr>
        <p:blipFill>
          <a:blip r:embed="rId5">
            <a:alphaModFix/>
          </a:blip>
          <a:stretch>
            <a:fillRect/>
          </a:stretch>
        </p:blipFill>
        <p:spPr>
          <a:xfrm>
            <a:off x="1210200" y="978425"/>
            <a:ext cx="6612900" cy="530400"/>
          </a:xfrm>
          <a:prstGeom prst="roundRect">
            <a:avLst>
              <a:gd fmla="val 16667" name="adj"/>
            </a:avLst>
          </a:prstGeom>
          <a:noFill/>
          <a:ln cap="flat" cmpd="sng" w="19050">
            <a:solidFill>
              <a:schemeClr val="lt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58"/>
          <p:cNvSpPr txBox="1"/>
          <p:nvPr>
            <p:ph type="title"/>
          </p:nvPr>
        </p:nvSpPr>
        <p:spPr>
          <a:xfrm>
            <a:off x="405125" y="3200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00C3B1"/>
                </a:solidFill>
                <a:latin typeface="Rajdhani"/>
                <a:ea typeface="Rajdhani"/>
                <a:cs typeface="Rajdhani"/>
                <a:sym typeface="Rajdhani"/>
              </a:rPr>
              <a:t>2.5A Label Encoding Ordinal Categorical Data</a:t>
            </a:r>
            <a:endParaRPr b="1" sz="2300">
              <a:solidFill>
                <a:srgbClr val="00C3B1"/>
              </a:solidFill>
              <a:latin typeface="Rajdhani"/>
              <a:ea typeface="Rajdhani"/>
              <a:cs typeface="Rajdhani"/>
              <a:sym typeface="Rajdhani"/>
            </a:endParaRPr>
          </a:p>
        </p:txBody>
      </p:sp>
      <p:sp>
        <p:nvSpPr>
          <p:cNvPr id="1121" name="Google Shape;1121;p58"/>
          <p:cNvSpPr txBox="1"/>
          <p:nvPr/>
        </p:nvSpPr>
        <p:spPr>
          <a:xfrm>
            <a:off x="855975" y="956300"/>
            <a:ext cx="7911000" cy="769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ajdhani"/>
              <a:buChar char="❏"/>
            </a:pPr>
            <a:r>
              <a:rPr b="1" lang="en">
                <a:solidFill>
                  <a:schemeClr val="lt1"/>
                </a:solidFill>
                <a:latin typeface="Rajdhani"/>
                <a:ea typeface="Rajdhani"/>
                <a:cs typeface="Rajdhani"/>
                <a:sym typeface="Rajdhani"/>
              </a:rPr>
              <a:t>Rationale/Benefits of Label Encoding Ordinal Categorical Data:</a:t>
            </a:r>
            <a:endParaRPr b="1">
              <a:solidFill>
                <a:schemeClr val="lt1"/>
              </a:solidFill>
              <a:latin typeface="Rajdhani"/>
              <a:ea typeface="Rajdhani"/>
              <a:cs typeface="Rajdhani"/>
              <a:sym typeface="Rajdhani"/>
            </a:endParaRPr>
          </a:p>
          <a:p>
            <a:pPr indent="-304800" lvl="0" marL="457200" rtl="0" algn="l">
              <a:spcBef>
                <a:spcPts val="0"/>
              </a:spcBef>
              <a:spcAft>
                <a:spcPts val="0"/>
              </a:spcAft>
              <a:buClr>
                <a:srgbClr val="0C2E3A"/>
              </a:buClr>
              <a:buSzPts val="1200"/>
              <a:buFont typeface="Rajdhani"/>
              <a:buChar char="-"/>
            </a:pPr>
            <a:r>
              <a:rPr b="1" lang="en" sz="1200">
                <a:solidFill>
                  <a:srgbClr val="0C2E3A"/>
                </a:solidFill>
                <a:latin typeface="Rajdhani"/>
                <a:ea typeface="Rajdhani"/>
                <a:cs typeface="Rajdhani"/>
                <a:sym typeface="Rajdhani"/>
              </a:rPr>
              <a:t>Ordinal Categorical Data are features where order has meaning</a:t>
            </a:r>
            <a:endParaRPr b="1" sz="1200">
              <a:solidFill>
                <a:srgbClr val="0C2E3A"/>
              </a:solidFill>
              <a:latin typeface="Rajdhani"/>
              <a:ea typeface="Rajdhani"/>
              <a:cs typeface="Rajdhani"/>
              <a:sym typeface="Rajdhani"/>
            </a:endParaRPr>
          </a:p>
          <a:p>
            <a:pPr indent="-304800" lvl="0" marL="457200" rtl="0" algn="l">
              <a:spcBef>
                <a:spcPts val="0"/>
              </a:spcBef>
              <a:spcAft>
                <a:spcPts val="0"/>
              </a:spcAft>
              <a:buClr>
                <a:srgbClr val="0C2E3A"/>
              </a:buClr>
              <a:buSzPts val="1200"/>
              <a:buFont typeface="Rajdhani"/>
              <a:buChar char="-"/>
            </a:pPr>
            <a:r>
              <a:rPr b="1" lang="en" sz="1200">
                <a:solidFill>
                  <a:srgbClr val="0C2E3A"/>
                </a:solidFill>
                <a:latin typeface="Rajdhani"/>
                <a:ea typeface="Rajdhani"/>
                <a:cs typeface="Rajdhani"/>
                <a:sym typeface="Rajdhani"/>
              </a:rPr>
              <a:t>Label Encoding enables us to create clusters with Ordinal Categorical Data beyond just numerical data available</a:t>
            </a:r>
            <a:endParaRPr b="1" sz="1200">
              <a:solidFill>
                <a:srgbClr val="0C2E3A"/>
              </a:solidFill>
              <a:latin typeface="Rajdhani"/>
              <a:ea typeface="Rajdhani"/>
              <a:cs typeface="Rajdhani"/>
              <a:sym typeface="Rajdhani"/>
            </a:endParaRPr>
          </a:p>
        </p:txBody>
      </p:sp>
      <p:sp>
        <p:nvSpPr>
          <p:cNvPr id="1122" name="Google Shape;1122;p58"/>
          <p:cNvSpPr txBox="1"/>
          <p:nvPr/>
        </p:nvSpPr>
        <p:spPr>
          <a:xfrm>
            <a:off x="1376738" y="1926525"/>
            <a:ext cx="2762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rgbClr val="00C3B1"/>
                </a:solidFill>
                <a:latin typeface="Rajdhani"/>
                <a:ea typeface="Rajdhani"/>
                <a:cs typeface="Rajdhani"/>
                <a:sym typeface="Rajdhani"/>
              </a:rPr>
              <a:t>Mapping of ‘Account_Status’ Column</a:t>
            </a:r>
            <a:endParaRPr b="1" sz="1300">
              <a:solidFill>
                <a:srgbClr val="00C3B1"/>
              </a:solidFill>
              <a:latin typeface="Rajdhani"/>
              <a:ea typeface="Rajdhani"/>
              <a:cs typeface="Rajdhani"/>
              <a:sym typeface="Rajdhani"/>
            </a:endParaRPr>
          </a:p>
        </p:txBody>
      </p:sp>
      <p:pic>
        <p:nvPicPr>
          <p:cNvPr id="1123" name="Google Shape;1123;p58"/>
          <p:cNvPicPr preferRelativeResize="0"/>
          <p:nvPr/>
        </p:nvPicPr>
        <p:blipFill>
          <a:blip r:embed="rId3">
            <a:alphaModFix/>
          </a:blip>
          <a:stretch>
            <a:fillRect/>
          </a:stretch>
        </p:blipFill>
        <p:spPr>
          <a:xfrm>
            <a:off x="975300" y="2311425"/>
            <a:ext cx="3481500" cy="1861500"/>
          </a:xfrm>
          <a:prstGeom prst="roundRect">
            <a:avLst>
              <a:gd fmla="val 16667" name="adj"/>
            </a:avLst>
          </a:prstGeom>
          <a:noFill/>
          <a:ln cap="flat" cmpd="sng" w="19050">
            <a:solidFill>
              <a:schemeClr val="lt1"/>
            </a:solidFill>
            <a:prstDash val="solid"/>
            <a:round/>
            <a:headEnd len="sm" w="sm" type="none"/>
            <a:tailEnd len="sm" w="sm" type="none"/>
          </a:ln>
        </p:spPr>
      </p:pic>
      <p:cxnSp>
        <p:nvCxnSpPr>
          <p:cNvPr id="1124" name="Google Shape;1124;p58"/>
          <p:cNvCxnSpPr/>
          <p:nvPr/>
        </p:nvCxnSpPr>
        <p:spPr>
          <a:xfrm>
            <a:off x="4657850" y="2006775"/>
            <a:ext cx="11700" cy="2470800"/>
          </a:xfrm>
          <a:prstGeom prst="straightConnector1">
            <a:avLst/>
          </a:prstGeom>
          <a:noFill/>
          <a:ln cap="flat" cmpd="sng" w="28575">
            <a:solidFill>
              <a:srgbClr val="00C3B1"/>
            </a:solidFill>
            <a:prstDash val="solid"/>
            <a:round/>
            <a:headEnd len="med" w="med" type="none"/>
            <a:tailEnd len="med" w="med" type="none"/>
          </a:ln>
        </p:spPr>
      </p:cxnSp>
      <p:pic>
        <p:nvPicPr>
          <p:cNvPr id="1125" name="Google Shape;1125;p58"/>
          <p:cNvPicPr preferRelativeResize="0"/>
          <p:nvPr/>
        </p:nvPicPr>
        <p:blipFill>
          <a:blip r:embed="rId4">
            <a:alphaModFix/>
          </a:blip>
          <a:stretch>
            <a:fillRect/>
          </a:stretch>
        </p:blipFill>
        <p:spPr>
          <a:xfrm>
            <a:off x="4900425" y="2311425"/>
            <a:ext cx="3514800" cy="1973400"/>
          </a:xfrm>
          <a:prstGeom prst="roundRect">
            <a:avLst>
              <a:gd fmla="val 16667" name="adj"/>
            </a:avLst>
          </a:prstGeom>
          <a:noFill/>
          <a:ln cap="flat" cmpd="sng" w="19050">
            <a:solidFill>
              <a:schemeClr val="lt1"/>
            </a:solidFill>
            <a:prstDash val="solid"/>
            <a:round/>
            <a:headEnd len="sm" w="sm" type="none"/>
            <a:tailEnd len="sm" w="sm" type="none"/>
          </a:ln>
        </p:spPr>
      </p:pic>
      <p:sp>
        <p:nvSpPr>
          <p:cNvPr id="1126" name="Google Shape;1126;p58"/>
          <p:cNvSpPr txBox="1"/>
          <p:nvPr/>
        </p:nvSpPr>
        <p:spPr>
          <a:xfrm>
            <a:off x="5246638" y="1926525"/>
            <a:ext cx="2762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rgbClr val="00C3B1"/>
                </a:solidFill>
                <a:latin typeface="Rajdhani"/>
                <a:ea typeface="Rajdhani"/>
                <a:cs typeface="Rajdhani"/>
                <a:sym typeface="Rajdhani"/>
              </a:rPr>
              <a:t>Mapping of ‘Credit_History’ Column</a:t>
            </a:r>
            <a:endParaRPr b="1" sz="1300">
              <a:solidFill>
                <a:srgbClr val="00C3B1"/>
              </a:solidFill>
              <a:latin typeface="Rajdhani"/>
              <a:ea typeface="Rajdhani"/>
              <a:cs typeface="Rajdhani"/>
              <a:sym typeface="Rajdhani"/>
            </a:endParaRPr>
          </a:p>
        </p:txBody>
      </p:sp>
      <p:sp>
        <p:nvSpPr>
          <p:cNvPr id="1127" name="Google Shape;1127;p58"/>
          <p:cNvSpPr/>
          <p:nvPr/>
        </p:nvSpPr>
        <p:spPr>
          <a:xfrm>
            <a:off x="5655750" y="3487250"/>
            <a:ext cx="2308500" cy="175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8" name="Google Shape;1128;p58"/>
          <p:cNvCxnSpPr>
            <a:stCxn id="1127" idx="2"/>
          </p:cNvCxnSpPr>
          <p:nvPr/>
        </p:nvCxnSpPr>
        <p:spPr>
          <a:xfrm>
            <a:off x="6810000" y="3662750"/>
            <a:ext cx="17700" cy="771900"/>
          </a:xfrm>
          <a:prstGeom prst="straightConnector1">
            <a:avLst/>
          </a:prstGeom>
          <a:noFill/>
          <a:ln cap="flat" cmpd="sng" w="19050">
            <a:solidFill>
              <a:srgbClr val="FF6B65"/>
            </a:solidFill>
            <a:prstDash val="solid"/>
            <a:round/>
            <a:headEnd len="med" w="med" type="none"/>
            <a:tailEnd len="med" w="med" type="triangle"/>
          </a:ln>
        </p:spPr>
      </p:cxnSp>
      <p:sp>
        <p:nvSpPr>
          <p:cNvPr id="1129" name="Google Shape;1129;p58"/>
          <p:cNvSpPr txBox="1"/>
          <p:nvPr/>
        </p:nvSpPr>
        <p:spPr>
          <a:xfrm>
            <a:off x="3052400" y="4319925"/>
            <a:ext cx="51015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200">
                <a:solidFill>
                  <a:srgbClr val="0C2E3A"/>
                </a:solidFill>
                <a:latin typeface="Rajdhani"/>
                <a:ea typeface="Rajdhani"/>
                <a:cs typeface="Rajdhani"/>
                <a:sym typeface="Rajdhani"/>
              </a:rPr>
              <a:t>Treating both ‘all credits at this bank paid back duly’ </a:t>
            </a:r>
            <a:endParaRPr b="1" sz="1200">
              <a:solidFill>
                <a:srgbClr val="0C2E3A"/>
              </a:solidFill>
              <a:latin typeface="Rajdhani"/>
              <a:ea typeface="Rajdhani"/>
              <a:cs typeface="Rajdhani"/>
              <a:sym typeface="Rajdhani"/>
            </a:endParaRPr>
          </a:p>
          <a:p>
            <a:pPr indent="0" lvl="0" marL="0" rtl="0" algn="r">
              <a:spcBef>
                <a:spcPts val="0"/>
              </a:spcBef>
              <a:spcAft>
                <a:spcPts val="0"/>
              </a:spcAft>
              <a:buNone/>
            </a:pPr>
            <a:r>
              <a:rPr b="1" lang="en" sz="1200">
                <a:solidFill>
                  <a:srgbClr val="0C2E3A"/>
                </a:solidFill>
                <a:latin typeface="Rajdhani"/>
                <a:ea typeface="Rajdhani"/>
                <a:cs typeface="Rajdhani"/>
                <a:sym typeface="Rajdhani"/>
              </a:rPr>
              <a:t>and ‘no credits taken/ all credits paid back duly’ as </a:t>
            </a:r>
            <a:r>
              <a:rPr b="1" lang="en" sz="1200">
                <a:solidFill>
                  <a:srgbClr val="0C2E3A"/>
                </a:solidFill>
                <a:latin typeface="Rajdhani"/>
                <a:ea typeface="Rajdhani"/>
                <a:cs typeface="Rajdhani"/>
                <a:sym typeface="Rajdhani"/>
              </a:rPr>
              <a:t>the same</a:t>
            </a:r>
            <a:endParaRPr b="1" sz="1200">
              <a:solidFill>
                <a:srgbClr val="0C2E3A"/>
              </a:solidFill>
              <a:latin typeface="Rajdhani"/>
              <a:ea typeface="Rajdhani"/>
              <a:cs typeface="Rajdhani"/>
              <a:sym typeface="Rajdhan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1"/>
          <p:cNvSpPr txBox="1"/>
          <p:nvPr>
            <p:ph type="title"/>
          </p:nvPr>
        </p:nvSpPr>
        <p:spPr>
          <a:xfrm>
            <a:off x="876150" y="540000"/>
            <a:ext cx="7391700" cy="42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834" name="Google Shape;834;p41"/>
          <p:cNvSpPr txBox="1"/>
          <p:nvPr>
            <p:ph idx="2" type="title"/>
          </p:nvPr>
        </p:nvSpPr>
        <p:spPr>
          <a:xfrm>
            <a:off x="924600" y="1541438"/>
            <a:ext cx="1008000" cy="9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35" name="Google Shape;835;p41"/>
          <p:cNvSpPr txBox="1"/>
          <p:nvPr>
            <p:ph idx="3" type="title"/>
          </p:nvPr>
        </p:nvSpPr>
        <p:spPr>
          <a:xfrm>
            <a:off x="1942125" y="1541438"/>
            <a:ext cx="24981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836" name="Google Shape;836;p41"/>
          <p:cNvSpPr txBox="1"/>
          <p:nvPr>
            <p:ph idx="1" type="subTitle"/>
          </p:nvPr>
        </p:nvSpPr>
        <p:spPr>
          <a:xfrm>
            <a:off x="1942125" y="2105750"/>
            <a:ext cx="2797500" cy="4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Better understand the Bank Dataset through </a:t>
            </a:r>
            <a:r>
              <a:rPr lang="en" sz="1300"/>
              <a:t>Descriptive</a:t>
            </a:r>
            <a:r>
              <a:rPr lang="en" sz="1300"/>
              <a:t> Analytics</a:t>
            </a:r>
            <a:endParaRPr sz="1300"/>
          </a:p>
        </p:txBody>
      </p:sp>
      <p:sp>
        <p:nvSpPr>
          <p:cNvPr id="837" name="Google Shape;837;p41"/>
          <p:cNvSpPr txBox="1"/>
          <p:nvPr>
            <p:ph idx="15" type="title"/>
          </p:nvPr>
        </p:nvSpPr>
        <p:spPr>
          <a:xfrm>
            <a:off x="934125" y="2957363"/>
            <a:ext cx="1008000" cy="9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38" name="Google Shape;838;p41"/>
          <p:cNvSpPr txBox="1"/>
          <p:nvPr>
            <p:ph idx="4" type="title"/>
          </p:nvPr>
        </p:nvSpPr>
        <p:spPr>
          <a:xfrm>
            <a:off x="1942150" y="2957375"/>
            <a:ext cx="2637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Clustering</a:t>
            </a:r>
            <a:endParaRPr/>
          </a:p>
          <a:p>
            <a:pPr indent="0" lvl="0" marL="0" rtl="0" algn="l">
              <a:spcBef>
                <a:spcPts val="0"/>
              </a:spcBef>
              <a:spcAft>
                <a:spcPts val="0"/>
              </a:spcAft>
              <a:buNone/>
            </a:pPr>
            <a:r>
              <a:rPr lang="en"/>
              <a:t>Models</a:t>
            </a:r>
            <a:endParaRPr/>
          </a:p>
        </p:txBody>
      </p:sp>
      <p:sp>
        <p:nvSpPr>
          <p:cNvPr id="839" name="Google Shape;839;p41"/>
          <p:cNvSpPr txBox="1"/>
          <p:nvPr>
            <p:ph idx="5" type="subTitle"/>
          </p:nvPr>
        </p:nvSpPr>
        <p:spPr>
          <a:xfrm>
            <a:off x="1942150" y="3521675"/>
            <a:ext cx="2712600" cy="4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Build, Optimize, and Evaluate K-Means and Hierarchical Clustering Models</a:t>
            </a:r>
            <a:endParaRPr sz="1200"/>
          </a:p>
        </p:txBody>
      </p:sp>
      <p:sp>
        <p:nvSpPr>
          <p:cNvPr id="840" name="Google Shape;840;p41"/>
          <p:cNvSpPr txBox="1"/>
          <p:nvPr>
            <p:ph idx="6" type="title"/>
          </p:nvPr>
        </p:nvSpPr>
        <p:spPr>
          <a:xfrm>
            <a:off x="4596575" y="1541438"/>
            <a:ext cx="1008000" cy="9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41" name="Google Shape;841;p41"/>
          <p:cNvSpPr txBox="1"/>
          <p:nvPr>
            <p:ph idx="7" type="title"/>
          </p:nvPr>
        </p:nvSpPr>
        <p:spPr>
          <a:xfrm>
            <a:off x="5604275" y="1541450"/>
            <a:ext cx="30312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Manipulation</a:t>
            </a:r>
            <a:endParaRPr/>
          </a:p>
        </p:txBody>
      </p:sp>
      <p:sp>
        <p:nvSpPr>
          <p:cNvPr id="842" name="Google Shape;842;p41"/>
          <p:cNvSpPr txBox="1"/>
          <p:nvPr>
            <p:ph idx="8" type="subTitle"/>
          </p:nvPr>
        </p:nvSpPr>
        <p:spPr>
          <a:xfrm>
            <a:off x="5604450" y="2105750"/>
            <a:ext cx="3239700" cy="4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Perform Data Cleaning &amp; Data Transformation to prepare our dataset for clustering</a:t>
            </a:r>
            <a:endParaRPr sz="1200"/>
          </a:p>
        </p:txBody>
      </p:sp>
      <p:sp>
        <p:nvSpPr>
          <p:cNvPr id="843" name="Google Shape;843;p41"/>
          <p:cNvSpPr txBox="1"/>
          <p:nvPr>
            <p:ph idx="9" type="title"/>
          </p:nvPr>
        </p:nvSpPr>
        <p:spPr>
          <a:xfrm>
            <a:off x="4596611" y="2968463"/>
            <a:ext cx="1008000" cy="9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44" name="Google Shape;844;p41"/>
          <p:cNvSpPr txBox="1"/>
          <p:nvPr>
            <p:ph idx="13" type="title"/>
          </p:nvPr>
        </p:nvSpPr>
        <p:spPr>
          <a:xfrm>
            <a:off x="5604275" y="2957363"/>
            <a:ext cx="24981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 Interpretation</a:t>
            </a:r>
            <a:endParaRPr>
              <a:solidFill>
                <a:schemeClr val="lt1"/>
              </a:solidFill>
            </a:endParaRPr>
          </a:p>
        </p:txBody>
      </p:sp>
      <p:sp>
        <p:nvSpPr>
          <p:cNvPr id="845" name="Google Shape;845;p41"/>
          <p:cNvSpPr txBox="1"/>
          <p:nvPr>
            <p:ph idx="14" type="subTitle"/>
          </p:nvPr>
        </p:nvSpPr>
        <p:spPr>
          <a:xfrm>
            <a:off x="5604275" y="3521675"/>
            <a:ext cx="2921700" cy="4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Business insights obtained from cluster interpretation</a:t>
            </a:r>
            <a:endParaRPr/>
          </a:p>
        </p:txBody>
      </p:sp>
      <p:sp>
        <p:nvSpPr>
          <p:cNvPr id="846" name="Google Shape;846;p41"/>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847" name="Google Shape;847;p41"/>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 name="Google Shape;848;p41"/>
          <p:cNvCxnSpPr>
            <a:stCxn id="847"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59"/>
          <p:cNvSpPr txBox="1"/>
          <p:nvPr>
            <p:ph type="title"/>
          </p:nvPr>
        </p:nvSpPr>
        <p:spPr>
          <a:xfrm>
            <a:off x="405125" y="3200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00C3B1"/>
                </a:solidFill>
                <a:latin typeface="Rajdhani"/>
                <a:ea typeface="Rajdhani"/>
                <a:cs typeface="Rajdhani"/>
                <a:sym typeface="Rajdhani"/>
              </a:rPr>
              <a:t>2.5B Label Encoding Ordinal Categorical Data</a:t>
            </a:r>
            <a:endParaRPr b="1" sz="2300">
              <a:solidFill>
                <a:srgbClr val="00C3B1"/>
              </a:solidFill>
              <a:latin typeface="Rajdhani"/>
              <a:ea typeface="Rajdhani"/>
              <a:cs typeface="Rajdhani"/>
              <a:sym typeface="Rajdhani"/>
            </a:endParaRPr>
          </a:p>
        </p:txBody>
      </p:sp>
      <p:sp>
        <p:nvSpPr>
          <p:cNvPr id="1135" name="Google Shape;1135;p59"/>
          <p:cNvSpPr txBox="1"/>
          <p:nvPr/>
        </p:nvSpPr>
        <p:spPr>
          <a:xfrm>
            <a:off x="938975" y="1320400"/>
            <a:ext cx="347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rgbClr val="00C3B1"/>
                </a:solidFill>
                <a:latin typeface="Rajdhani"/>
                <a:ea typeface="Rajdhani"/>
                <a:cs typeface="Rajdhani"/>
                <a:sym typeface="Rajdhani"/>
              </a:rPr>
              <a:t>Mapping of ‘Present_employment_since’ Column</a:t>
            </a:r>
            <a:endParaRPr b="1" sz="1300">
              <a:solidFill>
                <a:srgbClr val="00C3B1"/>
              </a:solidFill>
              <a:latin typeface="Rajdhani"/>
              <a:ea typeface="Rajdhani"/>
              <a:cs typeface="Rajdhani"/>
              <a:sym typeface="Rajdhani"/>
            </a:endParaRPr>
          </a:p>
        </p:txBody>
      </p:sp>
      <p:cxnSp>
        <p:nvCxnSpPr>
          <p:cNvPr id="1136" name="Google Shape;1136;p59"/>
          <p:cNvCxnSpPr/>
          <p:nvPr/>
        </p:nvCxnSpPr>
        <p:spPr>
          <a:xfrm>
            <a:off x="4506950" y="1390563"/>
            <a:ext cx="11700" cy="2470800"/>
          </a:xfrm>
          <a:prstGeom prst="straightConnector1">
            <a:avLst/>
          </a:prstGeom>
          <a:noFill/>
          <a:ln cap="flat" cmpd="sng" w="28575">
            <a:solidFill>
              <a:srgbClr val="00C3B1"/>
            </a:solidFill>
            <a:prstDash val="solid"/>
            <a:round/>
            <a:headEnd len="med" w="med" type="none"/>
            <a:tailEnd len="med" w="med" type="none"/>
          </a:ln>
        </p:spPr>
      </p:cxnSp>
      <p:sp>
        <p:nvSpPr>
          <p:cNvPr id="1137" name="Google Shape;1137;p59"/>
          <p:cNvSpPr txBox="1"/>
          <p:nvPr/>
        </p:nvSpPr>
        <p:spPr>
          <a:xfrm>
            <a:off x="4638275" y="1320400"/>
            <a:ext cx="3915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rgbClr val="00C3B1"/>
                </a:solidFill>
                <a:latin typeface="Rajdhani"/>
                <a:ea typeface="Rajdhani"/>
                <a:cs typeface="Rajdhani"/>
                <a:sym typeface="Rajdhani"/>
              </a:rPr>
              <a:t>Mapping of ‘Other_debtors_or_guarantors’ Column</a:t>
            </a:r>
            <a:endParaRPr b="1" sz="1300">
              <a:solidFill>
                <a:srgbClr val="00C3B1"/>
              </a:solidFill>
              <a:latin typeface="Rajdhani"/>
              <a:ea typeface="Rajdhani"/>
              <a:cs typeface="Rajdhani"/>
              <a:sym typeface="Rajdhani"/>
            </a:endParaRPr>
          </a:p>
        </p:txBody>
      </p:sp>
      <p:pic>
        <p:nvPicPr>
          <p:cNvPr id="1138" name="Google Shape;1138;p59"/>
          <p:cNvPicPr preferRelativeResize="0"/>
          <p:nvPr/>
        </p:nvPicPr>
        <p:blipFill>
          <a:blip r:embed="rId3">
            <a:alphaModFix/>
          </a:blip>
          <a:stretch>
            <a:fillRect/>
          </a:stretch>
        </p:blipFill>
        <p:spPr>
          <a:xfrm>
            <a:off x="964025" y="1866575"/>
            <a:ext cx="3423300" cy="1585800"/>
          </a:xfrm>
          <a:prstGeom prst="roundRect">
            <a:avLst>
              <a:gd fmla="val 16667" name="adj"/>
            </a:avLst>
          </a:prstGeom>
          <a:noFill/>
          <a:ln cap="flat" cmpd="sng" w="19050">
            <a:solidFill>
              <a:schemeClr val="lt1"/>
            </a:solidFill>
            <a:prstDash val="solid"/>
            <a:round/>
            <a:headEnd len="sm" w="sm" type="none"/>
            <a:tailEnd len="sm" w="sm" type="none"/>
          </a:ln>
        </p:spPr>
      </p:pic>
      <p:pic>
        <p:nvPicPr>
          <p:cNvPr id="1139" name="Google Shape;1139;p59"/>
          <p:cNvPicPr preferRelativeResize="0"/>
          <p:nvPr/>
        </p:nvPicPr>
        <p:blipFill>
          <a:blip r:embed="rId4">
            <a:alphaModFix/>
          </a:blip>
          <a:stretch>
            <a:fillRect/>
          </a:stretch>
        </p:blipFill>
        <p:spPr>
          <a:xfrm>
            <a:off x="4638275" y="1818963"/>
            <a:ext cx="4143600" cy="1614000"/>
          </a:xfrm>
          <a:prstGeom prst="roundRect">
            <a:avLst>
              <a:gd fmla="val 16667" name="adj"/>
            </a:avLst>
          </a:prstGeom>
          <a:noFill/>
          <a:ln cap="flat" cmpd="sng" w="19050">
            <a:solidFill>
              <a:schemeClr val="lt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60"/>
          <p:cNvSpPr txBox="1"/>
          <p:nvPr>
            <p:ph type="title"/>
          </p:nvPr>
        </p:nvSpPr>
        <p:spPr>
          <a:xfrm>
            <a:off x="405125" y="3200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00C3B1"/>
                </a:solidFill>
                <a:latin typeface="Rajdhani"/>
                <a:ea typeface="Rajdhani"/>
                <a:cs typeface="Rajdhani"/>
                <a:sym typeface="Rajdhani"/>
              </a:rPr>
              <a:t>2.5C Label Encoding Ordinal Categorical Data</a:t>
            </a:r>
            <a:endParaRPr b="1" sz="2300">
              <a:solidFill>
                <a:srgbClr val="00C3B1"/>
              </a:solidFill>
              <a:latin typeface="Rajdhani"/>
              <a:ea typeface="Rajdhani"/>
              <a:cs typeface="Rajdhani"/>
              <a:sym typeface="Rajdhani"/>
            </a:endParaRPr>
          </a:p>
        </p:txBody>
      </p:sp>
      <p:sp>
        <p:nvSpPr>
          <p:cNvPr id="1145" name="Google Shape;1145;p60"/>
          <p:cNvSpPr txBox="1"/>
          <p:nvPr/>
        </p:nvSpPr>
        <p:spPr>
          <a:xfrm>
            <a:off x="1347813" y="872113"/>
            <a:ext cx="2762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rgbClr val="00C3B1"/>
                </a:solidFill>
                <a:latin typeface="Rajdhani"/>
                <a:ea typeface="Rajdhani"/>
                <a:cs typeface="Rajdhani"/>
                <a:sym typeface="Rajdhani"/>
              </a:rPr>
              <a:t>Mapping of ‘Housing’ Column</a:t>
            </a:r>
            <a:endParaRPr b="1" sz="1300">
              <a:solidFill>
                <a:srgbClr val="00C3B1"/>
              </a:solidFill>
              <a:latin typeface="Rajdhani"/>
              <a:ea typeface="Rajdhani"/>
              <a:cs typeface="Rajdhani"/>
              <a:sym typeface="Rajdhani"/>
            </a:endParaRPr>
          </a:p>
        </p:txBody>
      </p:sp>
      <p:sp>
        <p:nvSpPr>
          <p:cNvPr id="1146" name="Google Shape;1146;p60"/>
          <p:cNvSpPr txBox="1"/>
          <p:nvPr/>
        </p:nvSpPr>
        <p:spPr>
          <a:xfrm>
            <a:off x="5245763" y="872125"/>
            <a:ext cx="2762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rgbClr val="00C3B1"/>
                </a:solidFill>
                <a:latin typeface="Rajdhani"/>
                <a:ea typeface="Rajdhani"/>
                <a:cs typeface="Rajdhani"/>
                <a:sym typeface="Rajdhani"/>
              </a:rPr>
              <a:t>Mapping of ‘Telephone’ Column</a:t>
            </a:r>
            <a:endParaRPr b="1" sz="1300">
              <a:solidFill>
                <a:srgbClr val="00C3B1"/>
              </a:solidFill>
              <a:latin typeface="Rajdhani"/>
              <a:ea typeface="Rajdhani"/>
              <a:cs typeface="Rajdhani"/>
              <a:sym typeface="Rajdhani"/>
            </a:endParaRPr>
          </a:p>
        </p:txBody>
      </p:sp>
      <p:pic>
        <p:nvPicPr>
          <p:cNvPr id="1147" name="Google Shape;1147;p60"/>
          <p:cNvPicPr preferRelativeResize="0"/>
          <p:nvPr/>
        </p:nvPicPr>
        <p:blipFill>
          <a:blip r:embed="rId3">
            <a:alphaModFix/>
          </a:blip>
          <a:stretch>
            <a:fillRect/>
          </a:stretch>
        </p:blipFill>
        <p:spPr>
          <a:xfrm>
            <a:off x="1174238" y="1225013"/>
            <a:ext cx="3181800" cy="1537800"/>
          </a:xfrm>
          <a:prstGeom prst="roundRect">
            <a:avLst>
              <a:gd fmla="val 16667" name="adj"/>
            </a:avLst>
          </a:prstGeom>
          <a:noFill/>
          <a:ln cap="flat" cmpd="sng" w="19050">
            <a:solidFill>
              <a:schemeClr val="lt1"/>
            </a:solidFill>
            <a:prstDash val="solid"/>
            <a:round/>
            <a:headEnd len="sm" w="sm" type="none"/>
            <a:tailEnd len="sm" w="sm" type="none"/>
          </a:ln>
        </p:spPr>
      </p:pic>
      <p:pic>
        <p:nvPicPr>
          <p:cNvPr id="1148" name="Google Shape;1148;p60"/>
          <p:cNvPicPr preferRelativeResize="0"/>
          <p:nvPr/>
        </p:nvPicPr>
        <p:blipFill>
          <a:blip r:embed="rId4">
            <a:alphaModFix/>
          </a:blip>
          <a:stretch>
            <a:fillRect/>
          </a:stretch>
        </p:blipFill>
        <p:spPr>
          <a:xfrm>
            <a:off x="4998275" y="1225025"/>
            <a:ext cx="3384000" cy="1537800"/>
          </a:xfrm>
          <a:prstGeom prst="roundRect">
            <a:avLst>
              <a:gd fmla="val 16667" name="adj"/>
            </a:avLst>
          </a:prstGeom>
          <a:noFill/>
          <a:ln cap="flat" cmpd="sng" w="19050">
            <a:solidFill>
              <a:schemeClr val="lt1"/>
            </a:solidFill>
            <a:prstDash val="solid"/>
            <a:round/>
            <a:headEnd len="sm" w="sm" type="none"/>
            <a:tailEnd len="sm" w="sm" type="none"/>
          </a:ln>
        </p:spPr>
      </p:pic>
      <p:pic>
        <p:nvPicPr>
          <p:cNvPr id="1149" name="Google Shape;1149;p60"/>
          <p:cNvPicPr preferRelativeResize="0"/>
          <p:nvPr/>
        </p:nvPicPr>
        <p:blipFill>
          <a:blip r:embed="rId5">
            <a:alphaModFix/>
          </a:blip>
          <a:stretch>
            <a:fillRect/>
          </a:stretch>
        </p:blipFill>
        <p:spPr>
          <a:xfrm>
            <a:off x="1069000" y="3360300"/>
            <a:ext cx="3492000" cy="1443300"/>
          </a:xfrm>
          <a:prstGeom prst="roundRect">
            <a:avLst>
              <a:gd fmla="val 16667" name="adj"/>
            </a:avLst>
          </a:prstGeom>
          <a:noFill/>
          <a:ln cap="flat" cmpd="sng" w="19050">
            <a:solidFill>
              <a:schemeClr val="lt1"/>
            </a:solidFill>
            <a:prstDash val="solid"/>
            <a:round/>
            <a:headEnd len="sm" w="sm" type="none"/>
            <a:tailEnd len="sm" w="sm" type="none"/>
          </a:ln>
        </p:spPr>
      </p:pic>
      <p:sp>
        <p:nvSpPr>
          <p:cNvPr id="1150" name="Google Shape;1150;p60"/>
          <p:cNvSpPr txBox="1"/>
          <p:nvPr/>
        </p:nvSpPr>
        <p:spPr>
          <a:xfrm>
            <a:off x="1347813" y="2975388"/>
            <a:ext cx="2762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rgbClr val="00C3B1"/>
                </a:solidFill>
                <a:latin typeface="Rajdhani"/>
                <a:ea typeface="Rajdhani"/>
                <a:cs typeface="Rajdhani"/>
                <a:sym typeface="Rajdhani"/>
              </a:rPr>
              <a:t>Mapping of ‘Foreign_worker’ Column</a:t>
            </a:r>
            <a:endParaRPr b="1" sz="1300">
              <a:solidFill>
                <a:srgbClr val="00C3B1"/>
              </a:solidFill>
              <a:latin typeface="Rajdhani"/>
              <a:ea typeface="Rajdhani"/>
              <a:cs typeface="Rajdhani"/>
              <a:sym typeface="Rajdhan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61"/>
          <p:cNvSpPr txBox="1"/>
          <p:nvPr>
            <p:ph idx="1" type="subTitle"/>
          </p:nvPr>
        </p:nvSpPr>
        <p:spPr>
          <a:xfrm>
            <a:off x="2286900" y="3582200"/>
            <a:ext cx="4570200" cy="5136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a:t>Building, Optimizing, </a:t>
            </a:r>
            <a:r>
              <a:rPr b="1" lang="en"/>
              <a:t>Evaluating K-Means &amp; Hierarchical Clustering models</a:t>
            </a:r>
            <a:endParaRPr b="1">
              <a:solidFill>
                <a:schemeClr val="dk1"/>
              </a:solidFill>
            </a:endParaRPr>
          </a:p>
        </p:txBody>
      </p:sp>
      <p:sp>
        <p:nvSpPr>
          <p:cNvPr id="1156" name="Google Shape;1156;p61"/>
          <p:cNvSpPr txBox="1"/>
          <p:nvPr>
            <p:ph idx="2" type="title"/>
          </p:nvPr>
        </p:nvSpPr>
        <p:spPr>
          <a:xfrm>
            <a:off x="4003200" y="961669"/>
            <a:ext cx="1137600" cy="11370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a:t>
            </a:r>
            <a:r>
              <a:rPr lang="en"/>
              <a:t>3</a:t>
            </a:r>
            <a:endParaRPr>
              <a:solidFill>
                <a:schemeClr val="dk1"/>
              </a:solidFill>
            </a:endParaRPr>
          </a:p>
        </p:txBody>
      </p:sp>
      <p:grpSp>
        <p:nvGrpSpPr>
          <p:cNvPr id="1157" name="Google Shape;1157;p61"/>
          <p:cNvGrpSpPr/>
          <p:nvPr/>
        </p:nvGrpSpPr>
        <p:grpSpPr>
          <a:xfrm>
            <a:off x="1855608" y="1240404"/>
            <a:ext cx="633675" cy="343800"/>
            <a:chOff x="1855608" y="1240404"/>
            <a:chExt cx="633675" cy="343800"/>
          </a:xfrm>
        </p:grpSpPr>
        <p:cxnSp>
          <p:nvCxnSpPr>
            <p:cNvPr id="1158" name="Google Shape;1158;p61"/>
            <p:cNvCxnSpPr/>
            <p:nvPr/>
          </p:nvCxnSpPr>
          <p:spPr>
            <a:xfrm>
              <a:off x="1855608" y="1240404"/>
              <a:ext cx="343800" cy="343800"/>
            </a:xfrm>
            <a:prstGeom prst="straightConnector1">
              <a:avLst/>
            </a:prstGeom>
            <a:noFill/>
            <a:ln cap="flat" cmpd="sng" w="9525">
              <a:solidFill>
                <a:schemeClr val="lt1"/>
              </a:solidFill>
              <a:prstDash val="solid"/>
              <a:round/>
              <a:headEnd len="med" w="med" type="none"/>
              <a:tailEnd len="med" w="med" type="none"/>
            </a:ln>
          </p:spPr>
        </p:cxnSp>
        <p:cxnSp>
          <p:nvCxnSpPr>
            <p:cNvPr id="1159" name="Google Shape;1159;p61"/>
            <p:cNvCxnSpPr/>
            <p:nvPr/>
          </p:nvCxnSpPr>
          <p:spPr>
            <a:xfrm>
              <a:off x="2145483" y="1240404"/>
              <a:ext cx="343800" cy="343800"/>
            </a:xfrm>
            <a:prstGeom prst="straightConnector1">
              <a:avLst/>
            </a:prstGeom>
            <a:noFill/>
            <a:ln cap="flat" cmpd="sng" w="9525">
              <a:solidFill>
                <a:schemeClr val="lt1"/>
              </a:solidFill>
              <a:prstDash val="solid"/>
              <a:round/>
              <a:headEnd len="med" w="med" type="none"/>
              <a:tailEnd len="med" w="med" type="none"/>
            </a:ln>
          </p:spPr>
        </p:cxnSp>
      </p:grpSp>
      <p:sp>
        <p:nvSpPr>
          <p:cNvPr id="1160" name="Google Shape;1160;p61"/>
          <p:cNvSpPr/>
          <p:nvPr/>
        </p:nvSpPr>
        <p:spPr>
          <a:xfrm>
            <a:off x="1213025" y="2202994"/>
            <a:ext cx="7238469" cy="1022723"/>
          </a:xfrm>
          <a:prstGeom prst="rect">
            <a:avLst/>
          </a:prstGeom>
        </p:spPr>
        <p:txBody>
          <a:bodyPr>
            <a:prstTxWarp prst="textPlain"/>
          </a:bodyPr>
          <a:lstStyle/>
          <a:p>
            <a:pPr lvl="0" algn="ctr"/>
            <a:r>
              <a:rPr b="1" i="0">
                <a:ln cap="flat" cmpd="sng" w="9525">
                  <a:solidFill>
                    <a:srgbClr val="00C3B1"/>
                  </a:solidFill>
                  <a:prstDash val="solid"/>
                  <a:round/>
                  <a:headEnd len="sm" w="sm" type="none"/>
                  <a:tailEnd len="sm" w="sm" type="none"/>
                </a:ln>
                <a:noFill/>
                <a:latin typeface="Krona One"/>
              </a:rPr>
              <a:t>BUILDING</a:t>
            </a:r>
            <a:br>
              <a:rPr b="1" i="0">
                <a:ln cap="flat" cmpd="sng" w="9525">
                  <a:solidFill>
                    <a:srgbClr val="00C3B1"/>
                  </a:solidFill>
                  <a:prstDash val="solid"/>
                  <a:round/>
                  <a:headEnd len="sm" w="sm" type="none"/>
                  <a:tailEnd len="sm" w="sm" type="none"/>
                </a:ln>
                <a:noFill/>
                <a:latin typeface="Krona One"/>
              </a:rPr>
            </a:br>
            <a:r>
              <a:rPr b="1" i="0">
                <a:ln cap="flat" cmpd="sng" w="9525">
                  <a:solidFill>
                    <a:srgbClr val="00C3B1"/>
                  </a:solidFill>
                  <a:prstDash val="solid"/>
                  <a:round/>
                  <a:headEnd len="sm" w="sm" type="none"/>
                  <a:tailEnd len="sm" w="sm" type="none"/>
                </a:ln>
                <a:noFill/>
                <a:latin typeface="Krona One"/>
              </a:rPr>
              <a:t>CLUSTERING MODELS</a:t>
            </a:r>
          </a:p>
        </p:txBody>
      </p:sp>
      <p:grpSp>
        <p:nvGrpSpPr>
          <p:cNvPr id="1161" name="Google Shape;1161;p61"/>
          <p:cNvGrpSpPr/>
          <p:nvPr/>
        </p:nvGrpSpPr>
        <p:grpSpPr>
          <a:xfrm>
            <a:off x="884939" y="1415859"/>
            <a:ext cx="88550" cy="2637901"/>
            <a:chOff x="929875" y="1415859"/>
            <a:chExt cx="88550" cy="2637901"/>
          </a:xfrm>
        </p:grpSpPr>
        <p:sp>
          <p:nvSpPr>
            <p:cNvPr id="1162" name="Google Shape;1162;p61"/>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1"/>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61"/>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1165" name="Google Shape;1165;p61"/>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6" name="Google Shape;1166;p61"/>
          <p:cNvCxnSpPr>
            <a:stCxn id="1165"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62"/>
          <p:cNvSpPr txBox="1"/>
          <p:nvPr>
            <p:ph type="title"/>
          </p:nvPr>
        </p:nvSpPr>
        <p:spPr>
          <a:xfrm>
            <a:off x="405125" y="3200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00C3B1"/>
                </a:solidFill>
                <a:latin typeface="Rajdhani"/>
                <a:ea typeface="Rajdhani"/>
                <a:cs typeface="Rajdhani"/>
                <a:sym typeface="Rajdhani"/>
              </a:rPr>
              <a:t>3.1A Building K-Means Clustering Model </a:t>
            </a:r>
            <a:endParaRPr b="1" sz="2100">
              <a:solidFill>
                <a:srgbClr val="00C3B1"/>
              </a:solidFill>
              <a:latin typeface="Rajdhani"/>
              <a:ea typeface="Rajdhani"/>
              <a:cs typeface="Rajdhani"/>
              <a:sym typeface="Rajdhani"/>
            </a:endParaRPr>
          </a:p>
          <a:p>
            <a:pPr indent="0" lvl="0" marL="0" rtl="0" algn="ctr">
              <a:spcBef>
                <a:spcPts val="0"/>
              </a:spcBef>
              <a:spcAft>
                <a:spcPts val="0"/>
              </a:spcAft>
              <a:buNone/>
            </a:pPr>
            <a:r>
              <a:rPr b="1" lang="en" sz="2100">
                <a:solidFill>
                  <a:srgbClr val="00C3B1"/>
                </a:solidFill>
                <a:latin typeface="Rajdhani"/>
                <a:ea typeface="Rajdhani"/>
                <a:cs typeface="Rajdhani"/>
                <a:sym typeface="Rajdhani"/>
              </a:rPr>
              <a:t>with Age_in_Years &amp; Credit_Amount</a:t>
            </a:r>
            <a:endParaRPr b="1" sz="2100">
              <a:solidFill>
                <a:srgbClr val="00C3B1"/>
              </a:solidFill>
              <a:latin typeface="Rajdhani"/>
              <a:ea typeface="Rajdhani"/>
              <a:cs typeface="Rajdhani"/>
              <a:sym typeface="Rajdhani"/>
            </a:endParaRPr>
          </a:p>
        </p:txBody>
      </p:sp>
      <p:sp>
        <p:nvSpPr>
          <p:cNvPr id="1172" name="Google Shape;1172;p62"/>
          <p:cNvSpPr txBox="1"/>
          <p:nvPr>
            <p:ph type="title"/>
          </p:nvPr>
        </p:nvSpPr>
        <p:spPr>
          <a:xfrm>
            <a:off x="762975" y="1001275"/>
            <a:ext cx="7419000" cy="5940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Objective: Understand which age group of bank customers to target based on the credit amount that they have taken (More Credit → Higher Revenue from Interest)</a:t>
            </a:r>
            <a:endParaRPr b="1" sz="1500">
              <a:latin typeface="Rajdhani"/>
              <a:ea typeface="Rajdhani"/>
              <a:cs typeface="Rajdhani"/>
              <a:sym typeface="Rajdhani"/>
            </a:endParaRPr>
          </a:p>
        </p:txBody>
      </p:sp>
      <p:pic>
        <p:nvPicPr>
          <p:cNvPr id="1173" name="Google Shape;1173;p62"/>
          <p:cNvPicPr preferRelativeResize="0"/>
          <p:nvPr/>
        </p:nvPicPr>
        <p:blipFill>
          <a:blip r:embed="rId3">
            <a:alphaModFix/>
          </a:blip>
          <a:stretch>
            <a:fillRect/>
          </a:stretch>
        </p:blipFill>
        <p:spPr>
          <a:xfrm>
            <a:off x="972059" y="1740225"/>
            <a:ext cx="2964600" cy="2640600"/>
          </a:xfrm>
          <a:prstGeom prst="roundRect">
            <a:avLst>
              <a:gd fmla="val 16667" name="adj"/>
            </a:avLst>
          </a:prstGeom>
          <a:noFill/>
          <a:ln cap="flat" cmpd="sng" w="19050">
            <a:solidFill>
              <a:schemeClr val="lt1"/>
            </a:solidFill>
            <a:prstDash val="solid"/>
            <a:round/>
            <a:headEnd len="sm" w="sm" type="none"/>
            <a:tailEnd len="sm" w="sm" type="none"/>
          </a:ln>
        </p:spPr>
      </p:pic>
      <p:sp>
        <p:nvSpPr>
          <p:cNvPr id="1174" name="Google Shape;1174;p62"/>
          <p:cNvSpPr/>
          <p:nvPr/>
        </p:nvSpPr>
        <p:spPr>
          <a:xfrm>
            <a:off x="1025447" y="2101799"/>
            <a:ext cx="1490100" cy="234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2"/>
          <p:cNvSpPr/>
          <p:nvPr/>
        </p:nvSpPr>
        <p:spPr>
          <a:xfrm>
            <a:off x="1085517" y="2704557"/>
            <a:ext cx="2436300" cy="439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2"/>
          <p:cNvSpPr/>
          <p:nvPr/>
        </p:nvSpPr>
        <p:spPr>
          <a:xfrm>
            <a:off x="943475" y="4008513"/>
            <a:ext cx="2436300" cy="310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7" name="Google Shape;1177;p62"/>
          <p:cNvCxnSpPr/>
          <p:nvPr/>
        </p:nvCxnSpPr>
        <p:spPr>
          <a:xfrm flipH="1" rot="10800000">
            <a:off x="2515550" y="2217300"/>
            <a:ext cx="614100" cy="6300"/>
          </a:xfrm>
          <a:prstGeom prst="straightConnector1">
            <a:avLst/>
          </a:prstGeom>
          <a:noFill/>
          <a:ln cap="flat" cmpd="sng" w="19050">
            <a:solidFill>
              <a:srgbClr val="00C3B1"/>
            </a:solidFill>
            <a:prstDash val="solid"/>
            <a:round/>
            <a:headEnd len="med" w="med" type="none"/>
            <a:tailEnd len="med" w="med" type="triangle"/>
          </a:ln>
        </p:spPr>
      </p:cxnSp>
      <p:sp>
        <p:nvSpPr>
          <p:cNvPr id="1178" name="Google Shape;1178;p62"/>
          <p:cNvSpPr/>
          <p:nvPr/>
        </p:nvSpPr>
        <p:spPr>
          <a:xfrm>
            <a:off x="3129650" y="2064000"/>
            <a:ext cx="14901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Z-Score Transformation</a:t>
            </a:r>
            <a:endParaRPr b="1" sz="900">
              <a:latin typeface="Rajdhani"/>
              <a:ea typeface="Rajdhani"/>
              <a:cs typeface="Rajdhani"/>
              <a:sym typeface="Rajdhani"/>
            </a:endParaRPr>
          </a:p>
        </p:txBody>
      </p:sp>
      <p:sp>
        <p:nvSpPr>
          <p:cNvPr id="1179" name="Google Shape;1179;p62"/>
          <p:cNvSpPr/>
          <p:nvPr/>
        </p:nvSpPr>
        <p:spPr>
          <a:xfrm>
            <a:off x="3752175" y="2769350"/>
            <a:ext cx="14406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Building with 4 Clusters</a:t>
            </a:r>
            <a:endParaRPr b="1" sz="900">
              <a:latin typeface="Rajdhani"/>
              <a:ea typeface="Rajdhani"/>
              <a:cs typeface="Rajdhani"/>
              <a:sym typeface="Rajdhani"/>
            </a:endParaRPr>
          </a:p>
          <a:p>
            <a:pPr indent="0" lvl="0" marL="0" rtl="0" algn="ctr">
              <a:spcBef>
                <a:spcPts val="0"/>
              </a:spcBef>
              <a:spcAft>
                <a:spcPts val="0"/>
              </a:spcAft>
              <a:buNone/>
            </a:pPr>
            <a:r>
              <a:rPr b="1" lang="en" sz="900">
                <a:latin typeface="Rajdhani"/>
                <a:ea typeface="Rajdhani"/>
                <a:cs typeface="Rajdhani"/>
                <a:sym typeface="Rajdhani"/>
              </a:rPr>
              <a:t>Initially and fitting model</a:t>
            </a:r>
            <a:endParaRPr b="1" sz="900">
              <a:latin typeface="Rajdhani"/>
              <a:ea typeface="Rajdhani"/>
              <a:cs typeface="Rajdhani"/>
              <a:sym typeface="Rajdhani"/>
            </a:endParaRPr>
          </a:p>
        </p:txBody>
      </p:sp>
      <p:cxnSp>
        <p:nvCxnSpPr>
          <p:cNvPr id="1180" name="Google Shape;1180;p62"/>
          <p:cNvCxnSpPr>
            <a:stCxn id="1175" idx="3"/>
            <a:endCxn id="1179" idx="1"/>
          </p:cNvCxnSpPr>
          <p:nvPr/>
        </p:nvCxnSpPr>
        <p:spPr>
          <a:xfrm>
            <a:off x="3521817" y="2924457"/>
            <a:ext cx="230400" cy="0"/>
          </a:xfrm>
          <a:prstGeom prst="straightConnector1">
            <a:avLst/>
          </a:prstGeom>
          <a:noFill/>
          <a:ln cap="flat" cmpd="sng" w="19050">
            <a:solidFill>
              <a:srgbClr val="00C3B1"/>
            </a:solidFill>
            <a:prstDash val="solid"/>
            <a:round/>
            <a:headEnd len="med" w="med" type="none"/>
            <a:tailEnd len="med" w="med" type="triangle"/>
          </a:ln>
        </p:spPr>
      </p:cxnSp>
      <p:cxnSp>
        <p:nvCxnSpPr>
          <p:cNvPr id="1181" name="Google Shape;1181;p62"/>
          <p:cNvCxnSpPr/>
          <p:nvPr/>
        </p:nvCxnSpPr>
        <p:spPr>
          <a:xfrm>
            <a:off x="3379767" y="4163632"/>
            <a:ext cx="230400" cy="0"/>
          </a:xfrm>
          <a:prstGeom prst="straightConnector1">
            <a:avLst/>
          </a:prstGeom>
          <a:noFill/>
          <a:ln cap="flat" cmpd="sng" w="19050">
            <a:solidFill>
              <a:srgbClr val="00C3B1"/>
            </a:solidFill>
            <a:prstDash val="solid"/>
            <a:round/>
            <a:headEnd len="med" w="med" type="none"/>
            <a:tailEnd len="med" w="med" type="triangle"/>
          </a:ln>
        </p:spPr>
      </p:cxnSp>
      <p:sp>
        <p:nvSpPr>
          <p:cNvPr id="1182" name="Google Shape;1182;p62"/>
          <p:cNvSpPr/>
          <p:nvPr/>
        </p:nvSpPr>
        <p:spPr>
          <a:xfrm>
            <a:off x="3610175" y="4008525"/>
            <a:ext cx="14901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Assigning Cluster Group</a:t>
            </a:r>
            <a:endParaRPr b="1" sz="900">
              <a:latin typeface="Rajdhani"/>
              <a:ea typeface="Rajdhani"/>
              <a:cs typeface="Rajdhani"/>
              <a:sym typeface="Rajdhani"/>
            </a:endParaRPr>
          </a:p>
        </p:txBody>
      </p:sp>
      <p:pic>
        <p:nvPicPr>
          <p:cNvPr id="1183" name="Google Shape;1183;p62"/>
          <p:cNvPicPr preferRelativeResize="0"/>
          <p:nvPr/>
        </p:nvPicPr>
        <p:blipFill>
          <a:blip r:embed="rId4">
            <a:alphaModFix/>
          </a:blip>
          <a:stretch>
            <a:fillRect/>
          </a:stretch>
        </p:blipFill>
        <p:spPr>
          <a:xfrm>
            <a:off x="5233850" y="1728250"/>
            <a:ext cx="3573000" cy="1928400"/>
          </a:xfrm>
          <a:prstGeom prst="roundRect">
            <a:avLst>
              <a:gd fmla="val 16667" name="adj"/>
            </a:avLst>
          </a:prstGeom>
          <a:noFill/>
          <a:ln cap="flat" cmpd="sng" w="19050">
            <a:solidFill>
              <a:srgbClr val="00C3B1"/>
            </a:solidFill>
            <a:prstDash val="solid"/>
            <a:round/>
            <a:headEnd len="sm" w="sm" type="none"/>
            <a:tailEnd len="sm" w="sm" type="none"/>
          </a:ln>
        </p:spPr>
      </p:pic>
      <p:pic>
        <p:nvPicPr>
          <p:cNvPr id="1184" name="Google Shape;1184;p62"/>
          <p:cNvPicPr preferRelativeResize="0"/>
          <p:nvPr/>
        </p:nvPicPr>
        <p:blipFill>
          <a:blip r:embed="rId5">
            <a:alphaModFix/>
          </a:blip>
          <a:stretch>
            <a:fillRect/>
          </a:stretch>
        </p:blipFill>
        <p:spPr>
          <a:xfrm>
            <a:off x="5242763" y="3789624"/>
            <a:ext cx="3573000" cy="492900"/>
          </a:xfrm>
          <a:prstGeom prst="roundRect">
            <a:avLst>
              <a:gd fmla="val 16667" name="adj"/>
            </a:avLst>
          </a:prstGeom>
          <a:noFill/>
          <a:ln cap="flat" cmpd="sng" w="19050">
            <a:solidFill>
              <a:srgbClr val="00C3B1"/>
            </a:solidFill>
            <a:prstDash val="solid"/>
            <a:round/>
            <a:headEnd len="sm" w="sm" type="none"/>
            <a:tailEnd len="sm" w="sm" type="none"/>
          </a:ln>
        </p:spPr>
      </p:pic>
      <p:sp>
        <p:nvSpPr>
          <p:cNvPr id="1185" name="Google Shape;1185;p62"/>
          <p:cNvSpPr/>
          <p:nvPr/>
        </p:nvSpPr>
        <p:spPr>
          <a:xfrm>
            <a:off x="5242775" y="4102475"/>
            <a:ext cx="1490100" cy="180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6" name="Google Shape;1186;p62"/>
          <p:cNvCxnSpPr/>
          <p:nvPr/>
        </p:nvCxnSpPr>
        <p:spPr>
          <a:xfrm flipH="1" rot="10800000">
            <a:off x="4348275" y="3346225"/>
            <a:ext cx="614100" cy="6300"/>
          </a:xfrm>
          <a:prstGeom prst="straightConnector1">
            <a:avLst/>
          </a:prstGeom>
          <a:noFill/>
          <a:ln cap="flat" cmpd="sng" w="19050">
            <a:solidFill>
              <a:srgbClr val="FF6B65"/>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63"/>
          <p:cNvSpPr txBox="1"/>
          <p:nvPr>
            <p:ph type="title"/>
          </p:nvPr>
        </p:nvSpPr>
        <p:spPr>
          <a:xfrm>
            <a:off x="405125" y="3200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00C3B1"/>
                </a:solidFill>
                <a:latin typeface="Rajdhani"/>
                <a:ea typeface="Rajdhani"/>
                <a:cs typeface="Rajdhani"/>
                <a:sym typeface="Rajdhani"/>
              </a:rPr>
              <a:t>3.1A Optimizing K-Means Clustering Model </a:t>
            </a:r>
            <a:endParaRPr b="1" sz="2100">
              <a:solidFill>
                <a:srgbClr val="00C3B1"/>
              </a:solidFill>
              <a:latin typeface="Rajdhani"/>
              <a:ea typeface="Rajdhani"/>
              <a:cs typeface="Rajdhani"/>
              <a:sym typeface="Rajdhani"/>
            </a:endParaRPr>
          </a:p>
          <a:p>
            <a:pPr indent="0" lvl="0" marL="0" rtl="0" algn="ctr">
              <a:spcBef>
                <a:spcPts val="0"/>
              </a:spcBef>
              <a:spcAft>
                <a:spcPts val="0"/>
              </a:spcAft>
              <a:buNone/>
            </a:pPr>
            <a:r>
              <a:rPr b="1" lang="en" sz="2100">
                <a:solidFill>
                  <a:srgbClr val="00C3B1"/>
                </a:solidFill>
                <a:latin typeface="Rajdhani"/>
                <a:ea typeface="Rajdhani"/>
                <a:cs typeface="Rajdhani"/>
                <a:sym typeface="Rajdhani"/>
              </a:rPr>
              <a:t>with Age_in_Years &amp; Credit_Amount</a:t>
            </a:r>
            <a:endParaRPr b="1" sz="2100">
              <a:solidFill>
                <a:srgbClr val="00C3B1"/>
              </a:solidFill>
              <a:latin typeface="Rajdhani"/>
              <a:ea typeface="Rajdhani"/>
              <a:cs typeface="Rajdhani"/>
              <a:sym typeface="Rajdhani"/>
            </a:endParaRPr>
          </a:p>
        </p:txBody>
      </p:sp>
      <p:sp>
        <p:nvSpPr>
          <p:cNvPr id="1192" name="Google Shape;1192;p63"/>
          <p:cNvSpPr txBox="1"/>
          <p:nvPr>
            <p:ph type="title"/>
          </p:nvPr>
        </p:nvSpPr>
        <p:spPr>
          <a:xfrm>
            <a:off x="687600" y="975075"/>
            <a:ext cx="7680600" cy="6924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Font typeface="Rajdhani"/>
              <a:buChar char="❏"/>
            </a:pPr>
            <a:r>
              <a:rPr b="1" lang="en" sz="1300">
                <a:latin typeface="Rajdhani"/>
                <a:ea typeface="Rajdhani"/>
                <a:cs typeface="Rajdhani"/>
                <a:sym typeface="Rajdhani"/>
              </a:rPr>
              <a:t>Using Silhouette Analysis instead of Elbow Method with SSE to obtain optimal number of clusters given that Silhouette Score will be used as our common performance measure</a:t>
            </a:r>
            <a:endParaRPr b="1" sz="1300">
              <a:latin typeface="Rajdhani"/>
              <a:ea typeface="Rajdhani"/>
              <a:cs typeface="Rajdhani"/>
              <a:sym typeface="Rajdhani"/>
            </a:endParaRPr>
          </a:p>
        </p:txBody>
      </p:sp>
      <p:pic>
        <p:nvPicPr>
          <p:cNvPr id="1193" name="Google Shape;1193;p63"/>
          <p:cNvPicPr preferRelativeResize="0"/>
          <p:nvPr/>
        </p:nvPicPr>
        <p:blipFill>
          <a:blip r:embed="rId3">
            <a:alphaModFix/>
          </a:blip>
          <a:stretch>
            <a:fillRect/>
          </a:stretch>
        </p:blipFill>
        <p:spPr>
          <a:xfrm>
            <a:off x="2780750" y="1667475"/>
            <a:ext cx="2814271" cy="2634576"/>
          </a:xfrm>
          <a:prstGeom prst="rect">
            <a:avLst/>
          </a:prstGeom>
          <a:noFill/>
          <a:ln>
            <a:noFill/>
          </a:ln>
        </p:spPr>
      </p:pic>
      <p:pic>
        <p:nvPicPr>
          <p:cNvPr id="1194" name="Google Shape;1194;p63"/>
          <p:cNvPicPr preferRelativeResize="0"/>
          <p:nvPr/>
        </p:nvPicPr>
        <p:blipFill>
          <a:blip r:embed="rId4">
            <a:alphaModFix/>
          </a:blip>
          <a:stretch>
            <a:fillRect/>
          </a:stretch>
        </p:blipFill>
        <p:spPr>
          <a:xfrm>
            <a:off x="-12" y="1667475"/>
            <a:ext cx="2780775" cy="2634576"/>
          </a:xfrm>
          <a:prstGeom prst="rect">
            <a:avLst/>
          </a:prstGeom>
          <a:noFill/>
          <a:ln>
            <a:noFill/>
          </a:ln>
        </p:spPr>
      </p:pic>
      <p:pic>
        <p:nvPicPr>
          <p:cNvPr id="1195" name="Google Shape;1195;p63"/>
          <p:cNvPicPr preferRelativeResize="0"/>
          <p:nvPr/>
        </p:nvPicPr>
        <p:blipFill>
          <a:blip r:embed="rId5">
            <a:alphaModFix/>
          </a:blip>
          <a:stretch>
            <a:fillRect/>
          </a:stretch>
        </p:blipFill>
        <p:spPr>
          <a:xfrm>
            <a:off x="5595013" y="1667475"/>
            <a:ext cx="2853475" cy="1333475"/>
          </a:xfrm>
          <a:prstGeom prst="rect">
            <a:avLst/>
          </a:prstGeom>
          <a:noFill/>
          <a:ln>
            <a:noFill/>
          </a:ln>
        </p:spPr>
      </p:pic>
      <p:sp>
        <p:nvSpPr>
          <p:cNvPr id="1196" name="Google Shape;1196;p63"/>
          <p:cNvSpPr txBox="1"/>
          <p:nvPr/>
        </p:nvSpPr>
        <p:spPr>
          <a:xfrm>
            <a:off x="5595013" y="3685450"/>
            <a:ext cx="245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Rajdhani"/>
                <a:ea typeface="Rajdhani"/>
                <a:cs typeface="Rajdhani"/>
                <a:sym typeface="Rajdhani"/>
              </a:rPr>
              <a:t>By testing range of K-values from 2 to 6:</a:t>
            </a:r>
            <a:endParaRPr b="1" sz="1000">
              <a:solidFill>
                <a:schemeClr val="lt1"/>
              </a:solidFill>
              <a:latin typeface="Rajdhani"/>
              <a:ea typeface="Rajdhani"/>
              <a:cs typeface="Rajdhani"/>
              <a:sym typeface="Rajdhani"/>
            </a:endParaRPr>
          </a:p>
          <a:p>
            <a:pPr indent="0" lvl="0" marL="0" rtl="0" algn="l">
              <a:spcBef>
                <a:spcPts val="0"/>
              </a:spcBef>
              <a:spcAft>
                <a:spcPts val="0"/>
              </a:spcAft>
              <a:buNone/>
            </a:pPr>
            <a:r>
              <a:rPr b="1" lang="en" sz="1000">
                <a:solidFill>
                  <a:srgbClr val="212121"/>
                </a:solidFill>
                <a:latin typeface="Rajdhani"/>
                <a:ea typeface="Rajdhani"/>
                <a:cs typeface="Rajdhani"/>
                <a:sym typeface="Rajdhani"/>
              </a:rPr>
              <a:t>N_clusters = 3 has provided the highest Silhouette Score of 0.3593 (4 d.p.)</a:t>
            </a:r>
            <a:endParaRPr b="1" sz="1000">
              <a:solidFill>
                <a:srgbClr val="212121"/>
              </a:solidFill>
              <a:latin typeface="Rajdhani"/>
              <a:ea typeface="Rajdhani"/>
              <a:cs typeface="Rajdhani"/>
              <a:sym typeface="Rajdhani"/>
            </a:endParaRPr>
          </a:p>
        </p:txBody>
      </p:sp>
      <p:pic>
        <p:nvPicPr>
          <p:cNvPr id="1197" name="Google Shape;1197;p63"/>
          <p:cNvPicPr preferRelativeResize="0"/>
          <p:nvPr/>
        </p:nvPicPr>
        <p:blipFill>
          <a:blip r:embed="rId6">
            <a:alphaModFix/>
          </a:blip>
          <a:stretch>
            <a:fillRect/>
          </a:stretch>
        </p:blipFill>
        <p:spPr>
          <a:xfrm>
            <a:off x="5651075" y="3101225"/>
            <a:ext cx="3274800" cy="543900"/>
          </a:xfrm>
          <a:prstGeom prst="roundRect">
            <a:avLst>
              <a:gd fmla="val 16667" name="adj"/>
            </a:avLst>
          </a:prstGeom>
          <a:noFill/>
          <a:ln cap="flat" cmpd="sng" w="19050">
            <a:solidFill>
              <a:srgbClr val="00C3B1"/>
            </a:solidFill>
            <a:prstDash val="solid"/>
            <a:round/>
            <a:headEnd len="sm" w="sm" type="none"/>
            <a:tailEnd len="sm" w="sm" type="none"/>
          </a:ln>
        </p:spPr>
      </p:pic>
      <p:sp>
        <p:nvSpPr>
          <p:cNvPr id="1198" name="Google Shape;1198;p63"/>
          <p:cNvSpPr/>
          <p:nvPr/>
        </p:nvSpPr>
        <p:spPr>
          <a:xfrm>
            <a:off x="0" y="2968550"/>
            <a:ext cx="2853600" cy="1333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64"/>
          <p:cNvSpPr txBox="1"/>
          <p:nvPr>
            <p:ph type="title"/>
          </p:nvPr>
        </p:nvSpPr>
        <p:spPr>
          <a:xfrm>
            <a:off x="210500" y="246150"/>
            <a:ext cx="88230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00C3B1"/>
                </a:solidFill>
                <a:latin typeface="Rajdhani"/>
                <a:ea typeface="Rajdhani"/>
                <a:cs typeface="Rajdhani"/>
                <a:sym typeface="Rajdhani"/>
              </a:rPr>
              <a:t>3.1B Building Hierarchical Clustering Model </a:t>
            </a:r>
            <a:endParaRPr b="1" sz="1900">
              <a:solidFill>
                <a:srgbClr val="00C3B1"/>
              </a:solidFill>
              <a:latin typeface="Rajdhani"/>
              <a:ea typeface="Rajdhani"/>
              <a:cs typeface="Rajdhani"/>
              <a:sym typeface="Rajdhani"/>
            </a:endParaRPr>
          </a:p>
          <a:p>
            <a:pPr indent="0" lvl="0" marL="0" rtl="0" algn="ctr">
              <a:spcBef>
                <a:spcPts val="0"/>
              </a:spcBef>
              <a:spcAft>
                <a:spcPts val="0"/>
              </a:spcAft>
              <a:buNone/>
            </a:pPr>
            <a:r>
              <a:rPr b="1" lang="en" sz="1900">
                <a:solidFill>
                  <a:srgbClr val="00C3B1"/>
                </a:solidFill>
                <a:latin typeface="Rajdhani"/>
                <a:ea typeface="Rajdhani"/>
                <a:cs typeface="Rajdhani"/>
                <a:sym typeface="Rajdhani"/>
              </a:rPr>
              <a:t>with Age_in_Years &amp; Credit_Amount</a:t>
            </a:r>
            <a:endParaRPr b="1" sz="1900">
              <a:solidFill>
                <a:srgbClr val="00C3B1"/>
              </a:solidFill>
              <a:latin typeface="Rajdhani"/>
              <a:ea typeface="Rajdhani"/>
              <a:cs typeface="Rajdhani"/>
              <a:sym typeface="Rajdhani"/>
            </a:endParaRPr>
          </a:p>
        </p:txBody>
      </p:sp>
      <p:sp>
        <p:nvSpPr>
          <p:cNvPr id="1204" name="Google Shape;1204;p64"/>
          <p:cNvSpPr txBox="1"/>
          <p:nvPr>
            <p:ph type="title"/>
          </p:nvPr>
        </p:nvSpPr>
        <p:spPr>
          <a:xfrm>
            <a:off x="629625" y="780900"/>
            <a:ext cx="7419000" cy="6924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Objective: Understand which age group of bank customers to target based on the credit amount that they have taken (More Credit → Higher Revenue from Interest)</a:t>
            </a:r>
            <a:endParaRPr b="1" sz="1500">
              <a:latin typeface="Rajdhani"/>
              <a:ea typeface="Rajdhani"/>
              <a:cs typeface="Rajdhani"/>
              <a:sym typeface="Rajdhani"/>
            </a:endParaRPr>
          </a:p>
        </p:txBody>
      </p:sp>
      <p:pic>
        <p:nvPicPr>
          <p:cNvPr id="1205" name="Google Shape;1205;p64"/>
          <p:cNvPicPr preferRelativeResize="0"/>
          <p:nvPr/>
        </p:nvPicPr>
        <p:blipFill>
          <a:blip r:embed="rId3">
            <a:alphaModFix/>
          </a:blip>
          <a:stretch>
            <a:fillRect/>
          </a:stretch>
        </p:blipFill>
        <p:spPr>
          <a:xfrm>
            <a:off x="5064825" y="3842724"/>
            <a:ext cx="3325500" cy="493800"/>
          </a:xfrm>
          <a:prstGeom prst="roundRect">
            <a:avLst>
              <a:gd fmla="val 16667" name="adj"/>
            </a:avLst>
          </a:prstGeom>
          <a:noFill/>
          <a:ln cap="flat" cmpd="sng" w="19050">
            <a:solidFill>
              <a:srgbClr val="00C3B1"/>
            </a:solidFill>
            <a:prstDash val="solid"/>
            <a:round/>
            <a:headEnd len="sm" w="sm" type="none"/>
            <a:tailEnd len="sm" w="sm" type="none"/>
          </a:ln>
        </p:spPr>
      </p:pic>
      <p:pic>
        <p:nvPicPr>
          <p:cNvPr id="1206" name="Google Shape;1206;p64"/>
          <p:cNvPicPr preferRelativeResize="0"/>
          <p:nvPr/>
        </p:nvPicPr>
        <p:blipFill>
          <a:blip r:embed="rId4">
            <a:alphaModFix/>
          </a:blip>
          <a:stretch>
            <a:fillRect/>
          </a:stretch>
        </p:blipFill>
        <p:spPr>
          <a:xfrm>
            <a:off x="396850" y="3694900"/>
            <a:ext cx="3548400" cy="883200"/>
          </a:xfrm>
          <a:prstGeom prst="roundRect">
            <a:avLst>
              <a:gd fmla="val 16667" name="adj"/>
            </a:avLst>
          </a:prstGeom>
          <a:noFill/>
          <a:ln cap="flat" cmpd="sng" w="19050">
            <a:solidFill>
              <a:schemeClr val="lt1"/>
            </a:solidFill>
            <a:prstDash val="solid"/>
            <a:round/>
            <a:headEnd len="sm" w="sm" type="none"/>
            <a:tailEnd len="sm" w="sm" type="none"/>
          </a:ln>
        </p:spPr>
      </p:pic>
      <p:pic>
        <p:nvPicPr>
          <p:cNvPr id="1207" name="Google Shape;1207;p64"/>
          <p:cNvPicPr preferRelativeResize="0"/>
          <p:nvPr/>
        </p:nvPicPr>
        <p:blipFill>
          <a:blip r:embed="rId5">
            <a:alphaModFix/>
          </a:blip>
          <a:stretch>
            <a:fillRect/>
          </a:stretch>
        </p:blipFill>
        <p:spPr>
          <a:xfrm>
            <a:off x="931000" y="1526800"/>
            <a:ext cx="2480100" cy="1936800"/>
          </a:xfrm>
          <a:prstGeom prst="roundRect">
            <a:avLst>
              <a:gd fmla="val 16667" name="adj"/>
            </a:avLst>
          </a:prstGeom>
          <a:noFill/>
          <a:ln cap="flat" cmpd="sng" w="19050">
            <a:solidFill>
              <a:schemeClr val="lt1"/>
            </a:solidFill>
            <a:prstDash val="solid"/>
            <a:round/>
            <a:headEnd len="sm" w="sm" type="none"/>
            <a:tailEnd len="sm" w="sm" type="none"/>
          </a:ln>
        </p:spPr>
      </p:pic>
      <p:cxnSp>
        <p:nvCxnSpPr>
          <p:cNvPr id="1208" name="Google Shape;1208;p64"/>
          <p:cNvCxnSpPr>
            <a:stCxn id="1207" idx="3"/>
            <a:endCxn id="1209" idx="1"/>
          </p:cNvCxnSpPr>
          <p:nvPr/>
        </p:nvCxnSpPr>
        <p:spPr>
          <a:xfrm>
            <a:off x="3411100" y="2495200"/>
            <a:ext cx="241800" cy="0"/>
          </a:xfrm>
          <a:prstGeom prst="straightConnector1">
            <a:avLst/>
          </a:prstGeom>
          <a:noFill/>
          <a:ln cap="flat" cmpd="sng" w="19050">
            <a:solidFill>
              <a:srgbClr val="00C3B1"/>
            </a:solidFill>
            <a:prstDash val="solid"/>
            <a:round/>
            <a:headEnd len="med" w="med" type="none"/>
            <a:tailEnd len="med" w="med" type="triangle"/>
          </a:ln>
        </p:spPr>
      </p:cxnSp>
      <p:sp>
        <p:nvSpPr>
          <p:cNvPr id="1209" name="Google Shape;1209;p64"/>
          <p:cNvSpPr/>
          <p:nvPr/>
        </p:nvSpPr>
        <p:spPr>
          <a:xfrm>
            <a:off x="3652938" y="2242450"/>
            <a:ext cx="1292100" cy="5055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Number of Clusters to </a:t>
            </a:r>
            <a:r>
              <a:rPr b="1" lang="en" sz="900">
                <a:latin typeface="Rajdhani"/>
                <a:ea typeface="Rajdhani"/>
                <a:cs typeface="Rajdhani"/>
                <a:sym typeface="Rajdhani"/>
              </a:rPr>
              <a:t>build = 3 by observing  dendrogram</a:t>
            </a:r>
            <a:endParaRPr b="1" sz="900">
              <a:latin typeface="Rajdhani"/>
              <a:ea typeface="Rajdhani"/>
              <a:cs typeface="Rajdhani"/>
              <a:sym typeface="Rajdhani"/>
            </a:endParaRPr>
          </a:p>
        </p:txBody>
      </p:sp>
      <p:sp>
        <p:nvSpPr>
          <p:cNvPr id="1210" name="Google Shape;1210;p64"/>
          <p:cNvSpPr/>
          <p:nvPr/>
        </p:nvSpPr>
        <p:spPr>
          <a:xfrm>
            <a:off x="563950" y="3892725"/>
            <a:ext cx="733500" cy="120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4"/>
          <p:cNvSpPr/>
          <p:nvPr/>
        </p:nvSpPr>
        <p:spPr>
          <a:xfrm>
            <a:off x="1297450" y="3892725"/>
            <a:ext cx="733500" cy="120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2" name="Google Shape;1212;p64"/>
          <p:cNvPicPr preferRelativeResize="0"/>
          <p:nvPr/>
        </p:nvPicPr>
        <p:blipFill>
          <a:blip r:embed="rId6">
            <a:alphaModFix/>
          </a:blip>
          <a:stretch>
            <a:fillRect/>
          </a:stretch>
        </p:blipFill>
        <p:spPr>
          <a:xfrm>
            <a:off x="5035425" y="1584925"/>
            <a:ext cx="3261600" cy="2063100"/>
          </a:xfrm>
          <a:prstGeom prst="roundRect">
            <a:avLst>
              <a:gd fmla="val 16667" name="adj"/>
            </a:avLst>
          </a:prstGeom>
          <a:noFill/>
          <a:ln cap="flat" cmpd="sng" w="19050">
            <a:solidFill>
              <a:srgbClr val="00C3B1"/>
            </a:solidFill>
            <a:prstDash val="solid"/>
            <a:round/>
            <a:headEnd len="sm" w="sm" type="none"/>
            <a:tailEnd len="sm" w="sm" type="none"/>
          </a:ln>
        </p:spPr>
      </p:pic>
      <p:sp>
        <p:nvSpPr>
          <p:cNvPr id="1213" name="Google Shape;1213;p64"/>
          <p:cNvSpPr/>
          <p:nvPr/>
        </p:nvSpPr>
        <p:spPr>
          <a:xfrm>
            <a:off x="5035425" y="4156525"/>
            <a:ext cx="1490100" cy="180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4" name="Google Shape;1214;p64"/>
          <p:cNvCxnSpPr>
            <a:stCxn id="1207" idx="2"/>
            <a:endCxn id="1206" idx="0"/>
          </p:cNvCxnSpPr>
          <p:nvPr/>
        </p:nvCxnSpPr>
        <p:spPr>
          <a:xfrm>
            <a:off x="2171050" y="3463600"/>
            <a:ext cx="0" cy="231300"/>
          </a:xfrm>
          <a:prstGeom prst="straightConnector1">
            <a:avLst/>
          </a:prstGeom>
          <a:noFill/>
          <a:ln cap="flat" cmpd="sng" w="19050">
            <a:solidFill>
              <a:srgbClr val="FF6B65"/>
            </a:solidFill>
            <a:prstDash val="solid"/>
            <a:round/>
            <a:headEnd len="med" w="med" type="none"/>
            <a:tailEnd len="med" w="med" type="triangle"/>
          </a:ln>
        </p:spPr>
      </p:cxnSp>
      <p:sp>
        <p:nvSpPr>
          <p:cNvPr id="1215" name="Google Shape;1215;p64"/>
          <p:cNvSpPr/>
          <p:nvPr/>
        </p:nvSpPr>
        <p:spPr>
          <a:xfrm>
            <a:off x="462150" y="4410100"/>
            <a:ext cx="1858800" cy="120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6" name="Google Shape;1216;p64"/>
          <p:cNvCxnSpPr/>
          <p:nvPr/>
        </p:nvCxnSpPr>
        <p:spPr>
          <a:xfrm flipH="1" rot="10800000">
            <a:off x="4149425" y="4084225"/>
            <a:ext cx="566100" cy="10800"/>
          </a:xfrm>
          <a:prstGeom prst="straightConnector1">
            <a:avLst/>
          </a:prstGeom>
          <a:noFill/>
          <a:ln cap="flat" cmpd="sng" w="19050">
            <a:solidFill>
              <a:srgbClr val="FF6B65"/>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65"/>
          <p:cNvSpPr txBox="1"/>
          <p:nvPr>
            <p:ph type="title"/>
          </p:nvPr>
        </p:nvSpPr>
        <p:spPr>
          <a:xfrm>
            <a:off x="190450" y="262175"/>
            <a:ext cx="88230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00C3B1"/>
                </a:solidFill>
                <a:latin typeface="Rajdhani"/>
                <a:ea typeface="Rajdhani"/>
                <a:cs typeface="Rajdhani"/>
                <a:sym typeface="Rajdhani"/>
              </a:rPr>
              <a:t>3.1B Optimizing Hierarchical Clustering Model </a:t>
            </a:r>
            <a:endParaRPr b="1" sz="1900">
              <a:solidFill>
                <a:srgbClr val="00C3B1"/>
              </a:solidFill>
              <a:latin typeface="Rajdhani"/>
              <a:ea typeface="Rajdhani"/>
              <a:cs typeface="Rajdhani"/>
              <a:sym typeface="Rajdhani"/>
            </a:endParaRPr>
          </a:p>
          <a:p>
            <a:pPr indent="0" lvl="0" marL="0" rtl="0" algn="ctr">
              <a:spcBef>
                <a:spcPts val="0"/>
              </a:spcBef>
              <a:spcAft>
                <a:spcPts val="0"/>
              </a:spcAft>
              <a:buNone/>
            </a:pPr>
            <a:r>
              <a:rPr b="1" lang="en" sz="1900">
                <a:solidFill>
                  <a:srgbClr val="00C3B1"/>
                </a:solidFill>
                <a:latin typeface="Rajdhani"/>
                <a:ea typeface="Rajdhani"/>
                <a:cs typeface="Rajdhani"/>
                <a:sym typeface="Rajdhani"/>
              </a:rPr>
              <a:t>with Age_in_Years &amp; Credit_Amount</a:t>
            </a:r>
            <a:endParaRPr b="1" sz="1900">
              <a:solidFill>
                <a:srgbClr val="00C3B1"/>
              </a:solidFill>
              <a:latin typeface="Rajdhani"/>
              <a:ea typeface="Rajdhani"/>
              <a:cs typeface="Rajdhani"/>
              <a:sym typeface="Rajdhani"/>
            </a:endParaRPr>
          </a:p>
        </p:txBody>
      </p:sp>
      <p:pic>
        <p:nvPicPr>
          <p:cNvPr id="1222" name="Google Shape;1222;p65"/>
          <p:cNvPicPr preferRelativeResize="0"/>
          <p:nvPr/>
        </p:nvPicPr>
        <p:blipFill>
          <a:blip r:embed="rId3">
            <a:alphaModFix/>
          </a:blip>
          <a:stretch>
            <a:fillRect/>
          </a:stretch>
        </p:blipFill>
        <p:spPr>
          <a:xfrm>
            <a:off x="699925" y="1267975"/>
            <a:ext cx="3747000" cy="1449600"/>
          </a:xfrm>
          <a:prstGeom prst="roundRect">
            <a:avLst>
              <a:gd fmla="val 16667" name="adj"/>
            </a:avLst>
          </a:prstGeom>
          <a:noFill/>
          <a:ln cap="flat" cmpd="sng" w="19050">
            <a:solidFill>
              <a:schemeClr val="lt1"/>
            </a:solidFill>
            <a:prstDash val="solid"/>
            <a:round/>
            <a:headEnd len="sm" w="sm" type="none"/>
            <a:tailEnd len="sm" w="sm" type="none"/>
          </a:ln>
        </p:spPr>
      </p:pic>
      <p:sp>
        <p:nvSpPr>
          <p:cNvPr id="1223" name="Google Shape;1223;p65"/>
          <p:cNvSpPr txBox="1"/>
          <p:nvPr/>
        </p:nvSpPr>
        <p:spPr>
          <a:xfrm>
            <a:off x="779275" y="826925"/>
            <a:ext cx="358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chemeClr val="lt1"/>
                </a:solidFill>
                <a:latin typeface="Rajdhani"/>
                <a:ea typeface="Rajdhani"/>
                <a:cs typeface="Rajdhani"/>
                <a:sym typeface="Rajdhani"/>
              </a:rPr>
              <a:t>Silhouette Scores by testing K-Values from 2 to 6</a:t>
            </a:r>
            <a:endParaRPr b="1" sz="1300">
              <a:solidFill>
                <a:schemeClr val="lt1"/>
              </a:solidFill>
              <a:latin typeface="Rajdhani"/>
              <a:ea typeface="Rajdhani"/>
              <a:cs typeface="Rajdhani"/>
              <a:sym typeface="Rajdhani"/>
            </a:endParaRPr>
          </a:p>
        </p:txBody>
      </p:sp>
      <p:pic>
        <p:nvPicPr>
          <p:cNvPr id="1224" name="Google Shape;1224;p65"/>
          <p:cNvPicPr preferRelativeResize="0"/>
          <p:nvPr/>
        </p:nvPicPr>
        <p:blipFill>
          <a:blip r:embed="rId4">
            <a:alphaModFix/>
          </a:blip>
          <a:stretch>
            <a:fillRect/>
          </a:stretch>
        </p:blipFill>
        <p:spPr>
          <a:xfrm>
            <a:off x="659725" y="2871923"/>
            <a:ext cx="3827400" cy="1392900"/>
          </a:xfrm>
          <a:prstGeom prst="roundRect">
            <a:avLst>
              <a:gd fmla="val 16667" name="adj"/>
            </a:avLst>
          </a:prstGeom>
          <a:noFill/>
          <a:ln cap="flat" cmpd="sng" w="19050">
            <a:solidFill>
              <a:schemeClr val="lt1"/>
            </a:solidFill>
            <a:prstDash val="solid"/>
            <a:round/>
            <a:headEnd len="sm" w="sm" type="none"/>
            <a:tailEnd len="sm" w="sm" type="none"/>
          </a:ln>
        </p:spPr>
      </p:pic>
      <p:sp>
        <p:nvSpPr>
          <p:cNvPr id="1225" name="Google Shape;1225;p65"/>
          <p:cNvSpPr txBox="1"/>
          <p:nvPr/>
        </p:nvSpPr>
        <p:spPr>
          <a:xfrm>
            <a:off x="405625" y="4264825"/>
            <a:ext cx="4575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Rajdhani"/>
                <a:ea typeface="Rajdhani"/>
                <a:cs typeface="Rajdhani"/>
                <a:sym typeface="Rajdhani"/>
              </a:rPr>
              <a:t>By testing range of K-values from 2 to 6:</a:t>
            </a:r>
            <a:endParaRPr b="1" sz="1300">
              <a:solidFill>
                <a:schemeClr val="lt1"/>
              </a:solidFill>
              <a:latin typeface="Rajdhani"/>
              <a:ea typeface="Rajdhani"/>
              <a:cs typeface="Rajdhani"/>
              <a:sym typeface="Rajdhani"/>
            </a:endParaRPr>
          </a:p>
          <a:p>
            <a:pPr indent="0" lvl="0" marL="0" rtl="0" algn="ctr">
              <a:spcBef>
                <a:spcPts val="0"/>
              </a:spcBef>
              <a:spcAft>
                <a:spcPts val="0"/>
              </a:spcAft>
              <a:buNone/>
            </a:pPr>
            <a:r>
              <a:rPr b="1" lang="en" sz="1000">
                <a:solidFill>
                  <a:srgbClr val="212121"/>
                </a:solidFill>
                <a:latin typeface="Rajdhani"/>
                <a:ea typeface="Rajdhani"/>
                <a:cs typeface="Rajdhani"/>
                <a:sym typeface="Rajdhani"/>
              </a:rPr>
              <a:t>N_clusters = 2 has provided the highest Silhouette Score of 0.3084 (4 d.p.)</a:t>
            </a:r>
            <a:endParaRPr b="1" sz="1000">
              <a:solidFill>
                <a:srgbClr val="212121"/>
              </a:solidFill>
              <a:latin typeface="Rajdhani"/>
              <a:ea typeface="Rajdhani"/>
              <a:cs typeface="Rajdhani"/>
              <a:sym typeface="Rajdhani"/>
            </a:endParaRPr>
          </a:p>
        </p:txBody>
      </p:sp>
      <p:pic>
        <p:nvPicPr>
          <p:cNvPr id="1226" name="Google Shape;1226;p65"/>
          <p:cNvPicPr preferRelativeResize="0"/>
          <p:nvPr/>
        </p:nvPicPr>
        <p:blipFill>
          <a:blip r:embed="rId5">
            <a:alphaModFix/>
          </a:blip>
          <a:stretch>
            <a:fillRect/>
          </a:stretch>
        </p:blipFill>
        <p:spPr>
          <a:xfrm>
            <a:off x="5114400" y="2233325"/>
            <a:ext cx="3092700" cy="2753700"/>
          </a:xfrm>
          <a:prstGeom prst="roundRect">
            <a:avLst>
              <a:gd fmla="val 16667" name="adj"/>
            </a:avLst>
          </a:prstGeom>
          <a:noFill/>
          <a:ln cap="flat" cmpd="sng" w="19050">
            <a:solidFill>
              <a:srgbClr val="00C3B1"/>
            </a:solidFill>
            <a:prstDash val="solid"/>
            <a:round/>
            <a:headEnd len="sm" w="sm" type="none"/>
            <a:tailEnd len="sm" w="sm" type="none"/>
          </a:ln>
        </p:spPr>
      </p:pic>
      <p:sp>
        <p:nvSpPr>
          <p:cNvPr id="1227" name="Google Shape;1227;p65"/>
          <p:cNvSpPr/>
          <p:nvPr/>
        </p:nvSpPr>
        <p:spPr>
          <a:xfrm>
            <a:off x="916325" y="2974825"/>
            <a:ext cx="367800" cy="1392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8" name="Google Shape;1228;p65"/>
          <p:cNvPicPr preferRelativeResize="0"/>
          <p:nvPr/>
        </p:nvPicPr>
        <p:blipFill>
          <a:blip r:embed="rId6">
            <a:alphaModFix/>
          </a:blip>
          <a:stretch>
            <a:fillRect/>
          </a:stretch>
        </p:blipFill>
        <p:spPr>
          <a:xfrm>
            <a:off x="5114400" y="1264151"/>
            <a:ext cx="3092700" cy="844200"/>
          </a:xfrm>
          <a:prstGeom prst="roundRect">
            <a:avLst>
              <a:gd fmla="val 16667" name="adj"/>
            </a:avLst>
          </a:prstGeom>
          <a:noFill/>
          <a:ln cap="flat" cmpd="sng" w="19050">
            <a:solidFill>
              <a:srgbClr val="00C3B1"/>
            </a:solidFill>
            <a:prstDash val="solid"/>
            <a:round/>
            <a:headEnd len="sm" w="sm" type="none"/>
            <a:tailEnd len="sm" w="sm" type="none"/>
          </a:ln>
        </p:spPr>
      </p:pic>
      <p:sp>
        <p:nvSpPr>
          <p:cNvPr id="1229" name="Google Shape;1229;p65"/>
          <p:cNvSpPr txBox="1"/>
          <p:nvPr/>
        </p:nvSpPr>
        <p:spPr>
          <a:xfrm>
            <a:off x="4893675" y="826925"/>
            <a:ext cx="358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chemeClr val="lt1"/>
                </a:solidFill>
                <a:latin typeface="Rajdhani"/>
                <a:ea typeface="Rajdhani"/>
                <a:cs typeface="Rajdhani"/>
                <a:sym typeface="Rajdhani"/>
              </a:rPr>
              <a:t>Building Hierarchical Clustering Model (K=2)</a:t>
            </a:r>
            <a:endParaRPr b="1" sz="1300">
              <a:solidFill>
                <a:schemeClr val="lt1"/>
              </a:solidFill>
              <a:latin typeface="Rajdhani"/>
              <a:ea typeface="Rajdhani"/>
              <a:cs typeface="Rajdhani"/>
              <a:sym typeface="Rajdhani"/>
            </a:endParaRPr>
          </a:p>
        </p:txBody>
      </p:sp>
      <p:cxnSp>
        <p:nvCxnSpPr>
          <p:cNvPr id="1230" name="Google Shape;1230;p65"/>
          <p:cNvCxnSpPr/>
          <p:nvPr/>
        </p:nvCxnSpPr>
        <p:spPr>
          <a:xfrm flipH="1" rot="10800000">
            <a:off x="4484238" y="2661425"/>
            <a:ext cx="566100" cy="10800"/>
          </a:xfrm>
          <a:prstGeom prst="straightConnector1">
            <a:avLst/>
          </a:prstGeom>
          <a:noFill/>
          <a:ln cap="flat" cmpd="sng" w="19050">
            <a:solidFill>
              <a:srgbClr val="FF6B65"/>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66"/>
          <p:cNvSpPr txBox="1"/>
          <p:nvPr>
            <p:ph type="title"/>
          </p:nvPr>
        </p:nvSpPr>
        <p:spPr>
          <a:xfrm>
            <a:off x="385050" y="2598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6B65"/>
                </a:solidFill>
                <a:latin typeface="Rajdhani"/>
                <a:ea typeface="Rajdhani"/>
                <a:cs typeface="Rajdhani"/>
                <a:sym typeface="Rajdhani"/>
              </a:rPr>
              <a:t>3.2A Building K-Means Clustering Model </a:t>
            </a:r>
            <a:endParaRPr b="1" sz="1900">
              <a:solidFill>
                <a:srgbClr val="FF6B65"/>
              </a:solidFill>
              <a:latin typeface="Rajdhani"/>
              <a:ea typeface="Rajdhani"/>
              <a:cs typeface="Rajdhani"/>
              <a:sym typeface="Rajdhani"/>
            </a:endParaRPr>
          </a:p>
          <a:p>
            <a:pPr indent="0" lvl="0" marL="0" rtl="0" algn="ctr">
              <a:spcBef>
                <a:spcPts val="0"/>
              </a:spcBef>
              <a:spcAft>
                <a:spcPts val="0"/>
              </a:spcAft>
              <a:buNone/>
            </a:pPr>
            <a:r>
              <a:rPr b="1" lang="en" sz="1900">
                <a:solidFill>
                  <a:srgbClr val="FF6B65"/>
                </a:solidFill>
                <a:latin typeface="Rajdhani"/>
                <a:ea typeface="Rajdhani"/>
                <a:cs typeface="Rajdhani"/>
                <a:sym typeface="Rajdhani"/>
              </a:rPr>
              <a:t>with Age_in_Years, Credit_amount, Duration_in_year</a:t>
            </a:r>
            <a:endParaRPr b="1" sz="1900">
              <a:solidFill>
                <a:srgbClr val="FF6B65"/>
              </a:solidFill>
              <a:latin typeface="Rajdhani"/>
              <a:ea typeface="Rajdhani"/>
              <a:cs typeface="Rajdhani"/>
              <a:sym typeface="Rajdhani"/>
            </a:endParaRPr>
          </a:p>
        </p:txBody>
      </p:sp>
      <p:sp>
        <p:nvSpPr>
          <p:cNvPr id="1236" name="Google Shape;1236;p66"/>
          <p:cNvSpPr txBox="1"/>
          <p:nvPr>
            <p:ph type="title"/>
          </p:nvPr>
        </p:nvSpPr>
        <p:spPr>
          <a:xfrm>
            <a:off x="627875" y="866725"/>
            <a:ext cx="7419000" cy="5940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Objective: Understanding the relationship of credit amount and loan tenure based on different age of </a:t>
            </a:r>
            <a:r>
              <a:rPr b="1" lang="en" sz="1500">
                <a:latin typeface="Rajdhani"/>
                <a:ea typeface="Rajdhani"/>
                <a:cs typeface="Rajdhani"/>
                <a:sym typeface="Rajdhani"/>
              </a:rPr>
              <a:t>bank customers</a:t>
            </a:r>
            <a:endParaRPr b="1" sz="1500">
              <a:latin typeface="Rajdhani"/>
              <a:ea typeface="Rajdhani"/>
              <a:cs typeface="Rajdhani"/>
              <a:sym typeface="Rajdhani"/>
            </a:endParaRPr>
          </a:p>
        </p:txBody>
      </p:sp>
      <p:pic>
        <p:nvPicPr>
          <p:cNvPr id="1237" name="Google Shape;1237;p66"/>
          <p:cNvPicPr preferRelativeResize="0"/>
          <p:nvPr/>
        </p:nvPicPr>
        <p:blipFill>
          <a:blip r:embed="rId3">
            <a:alphaModFix/>
          </a:blip>
          <a:stretch>
            <a:fillRect/>
          </a:stretch>
        </p:blipFill>
        <p:spPr>
          <a:xfrm>
            <a:off x="888150" y="1685525"/>
            <a:ext cx="3339000" cy="2642700"/>
          </a:xfrm>
          <a:prstGeom prst="roundRect">
            <a:avLst>
              <a:gd fmla="val 16667" name="adj"/>
            </a:avLst>
          </a:prstGeom>
          <a:noFill/>
          <a:ln cap="flat" cmpd="sng" w="19050">
            <a:solidFill>
              <a:schemeClr val="lt1"/>
            </a:solidFill>
            <a:prstDash val="solid"/>
            <a:round/>
            <a:headEnd len="sm" w="sm" type="none"/>
            <a:tailEnd len="sm" w="sm" type="none"/>
          </a:ln>
        </p:spPr>
      </p:pic>
      <p:cxnSp>
        <p:nvCxnSpPr>
          <p:cNvPr id="1238" name="Google Shape;1238;p66"/>
          <p:cNvCxnSpPr/>
          <p:nvPr/>
        </p:nvCxnSpPr>
        <p:spPr>
          <a:xfrm flipH="1" rot="10800000">
            <a:off x="2508825" y="2223975"/>
            <a:ext cx="614100" cy="6300"/>
          </a:xfrm>
          <a:prstGeom prst="straightConnector1">
            <a:avLst/>
          </a:prstGeom>
          <a:noFill/>
          <a:ln cap="flat" cmpd="sng" w="19050">
            <a:solidFill>
              <a:srgbClr val="00C3B1"/>
            </a:solidFill>
            <a:prstDash val="solid"/>
            <a:round/>
            <a:headEnd len="med" w="med" type="none"/>
            <a:tailEnd len="med" w="med" type="triangle"/>
          </a:ln>
        </p:spPr>
      </p:cxnSp>
      <p:sp>
        <p:nvSpPr>
          <p:cNvPr id="1239" name="Google Shape;1239;p66"/>
          <p:cNvSpPr/>
          <p:nvPr/>
        </p:nvSpPr>
        <p:spPr>
          <a:xfrm>
            <a:off x="1025447" y="2101799"/>
            <a:ext cx="1490100" cy="234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6"/>
          <p:cNvSpPr/>
          <p:nvPr/>
        </p:nvSpPr>
        <p:spPr>
          <a:xfrm>
            <a:off x="3129650" y="2064000"/>
            <a:ext cx="14901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Z-Score Transformation</a:t>
            </a:r>
            <a:endParaRPr b="1" sz="900">
              <a:latin typeface="Rajdhani"/>
              <a:ea typeface="Rajdhani"/>
              <a:cs typeface="Rajdhani"/>
              <a:sym typeface="Rajdhani"/>
            </a:endParaRPr>
          </a:p>
        </p:txBody>
      </p:sp>
      <p:sp>
        <p:nvSpPr>
          <p:cNvPr id="1241" name="Google Shape;1241;p66"/>
          <p:cNvSpPr/>
          <p:nvPr/>
        </p:nvSpPr>
        <p:spPr>
          <a:xfrm>
            <a:off x="991867" y="2691182"/>
            <a:ext cx="2436300" cy="439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3752175" y="2755975"/>
            <a:ext cx="14406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Building with 4 Clusters</a:t>
            </a:r>
            <a:endParaRPr b="1" sz="900">
              <a:latin typeface="Rajdhani"/>
              <a:ea typeface="Rajdhani"/>
              <a:cs typeface="Rajdhani"/>
              <a:sym typeface="Rajdhani"/>
            </a:endParaRPr>
          </a:p>
          <a:p>
            <a:pPr indent="0" lvl="0" marL="0" rtl="0" algn="ctr">
              <a:spcBef>
                <a:spcPts val="0"/>
              </a:spcBef>
              <a:spcAft>
                <a:spcPts val="0"/>
              </a:spcAft>
              <a:buNone/>
            </a:pPr>
            <a:r>
              <a:rPr b="1" lang="en" sz="900">
                <a:latin typeface="Rajdhani"/>
                <a:ea typeface="Rajdhani"/>
                <a:cs typeface="Rajdhani"/>
                <a:sym typeface="Rajdhani"/>
              </a:rPr>
              <a:t>Initially and fitting model</a:t>
            </a:r>
            <a:endParaRPr b="1" sz="900">
              <a:latin typeface="Rajdhani"/>
              <a:ea typeface="Rajdhani"/>
              <a:cs typeface="Rajdhani"/>
              <a:sym typeface="Rajdhani"/>
            </a:endParaRPr>
          </a:p>
        </p:txBody>
      </p:sp>
      <p:cxnSp>
        <p:nvCxnSpPr>
          <p:cNvPr id="1243" name="Google Shape;1243;p66"/>
          <p:cNvCxnSpPr>
            <a:stCxn id="1241" idx="3"/>
            <a:endCxn id="1242" idx="1"/>
          </p:cNvCxnSpPr>
          <p:nvPr/>
        </p:nvCxnSpPr>
        <p:spPr>
          <a:xfrm>
            <a:off x="3428167" y="2911082"/>
            <a:ext cx="324000" cy="0"/>
          </a:xfrm>
          <a:prstGeom prst="straightConnector1">
            <a:avLst/>
          </a:prstGeom>
          <a:noFill/>
          <a:ln cap="flat" cmpd="sng" w="19050">
            <a:solidFill>
              <a:srgbClr val="00C3B1"/>
            </a:solidFill>
            <a:prstDash val="solid"/>
            <a:round/>
            <a:headEnd len="med" w="med" type="none"/>
            <a:tailEnd len="med" w="med" type="triangle"/>
          </a:ln>
        </p:spPr>
      </p:cxnSp>
      <p:sp>
        <p:nvSpPr>
          <p:cNvPr id="1244" name="Google Shape;1244;p66"/>
          <p:cNvSpPr/>
          <p:nvPr/>
        </p:nvSpPr>
        <p:spPr>
          <a:xfrm>
            <a:off x="943475" y="4008513"/>
            <a:ext cx="2436300" cy="310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5" name="Google Shape;1245;p66"/>
          <p:cNvCxnSpPr>
            <a:stCxn id="1244" idx="3"/>
            <a:endCxn id="1246" idx="1"/>
          </p:cNvCxnSpPr>
          <p:nvPr/>
        </p:nvCxnSpPr>
        <p:spPr>
          <a:xfrm>
            <a:off x="3379775" y="4163613"/>
            <a:ext cx="347700" cy="0"/>
          </a:xfrm>
          <a:prstGeom prst="straightConnector1">
            <a:avLst/>
          </a:prstGeom>
          <a:noFill/>
          <a:ln cap="flat" cmpd="sng" w="19050">
            <a:solidFill>
              <a:srgbClr val="00C3B1"/>
            </a:solidFill>
            <a:prstDash val="solid"/>
            <a:round/>
            <a:headEnd len="med" w="med" type="none"/>
            <a:tailEnd len="med" w="med" type="triangle"/>
          </a:ln>
        </p:spPr>
      </p:cxnSp>
      <p:sp>
        <p:nvSpPr>
          <p:cNvPr id="1246" name="Google Shape;1246;p66"/>
          <p:cNvSpPr/>
          <p:nvPr/>
        </p:nvSpPr>
        <p:spPr>
          <a:xfrm>
            <a:off x="3727425" y="4008525"/>
            <a:ext cx="14901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Assigning Cluster Group</a:t>
            </a:r>
            <a:endParaRPr b="1" sz="900">
              <a:latin typeface="Rajdhani"/>
              <a:ea typeface="Rajdhani"/>
              <a:cs typeface="Rajdhani"/>
              <a:sym typeface="Rajdhani"/>
            </a:endParaRPr>
          </a:p>
        </p:txBody>
      </p:sp>
      <p:pic>
        <p:nvPicPr>
          <p:cNvPr id="1247" name="Google Shape;1247;p66"/>
          <p:cNvPicPr preferRelativeResize="0"/>
          <p:nvPr/>
        </p:nvPicPr>
        <p:blipFill>
          <a:blip r:embed="rId4">
            <a:alphaModFix/>
          </a:blip>
          <a:stretch>
            <a:fillRect/>
          </a:stretch>
        </p:blipFill>
        <p:spPr>
          <a:xfrm>
            <a:off x="5387700" y="1254700"/>
            <a:ext cx="3086700" cy="2515200"/>
          </a:xfrm>
          <a:prstGeom prst="roundRect">
            <a:avLst>
              <a:gd fmla="val 16667" name="adj"/>
            </a:avLst>
          </a:prstGeom>
          <a:noFill/>
          <a:ln cap="flat" cmpd="sng" w="19050">
            <a:solidFill>
              <a:srgbClr val="00C3B1"/>
            </a:solidFill>
            <a:prstDash val="solid"/>
            <a:round/>
            <a:headEnd len="sm" w="sm" type="none"/>
            <a:tailEnd len="sm" w="sm" type="none"/>
          </a:ln>
        </p:spPr>
      </p:pic>
      <p:pic>
        <p:nvPicPr>
          <p:cNvPr id="1248" name="Google Shape;1248;p66"/>
          <p:cNvPicPr preferRelativeResize="0"/>
          <p:nvPr/>
        </p:nvPicPr>
        <p:blipFill>
          <a:blip r:embed="rId5">
            <a:alphaModFix/>
          </a:blip>
          <a:stretch>
            <a:fillRect/>
          </a:stretch>
        </p:blipFill>
        <p:spPr>
          <a:xfrm>
            <a:off x="5450388" y="3943725"/>
            <a:ext cx="3024000" cy="439800"/>
          </a:xfrm>
          <a:prstGeom prst="roundRect">
            <a:avLst>
              <a:gd fmla="val 16667" name="adj"/>
            </a:avLst>
          </a:prstGeom>
          <a:noFill/>
          <a:ln cap="flat" cmpd="sng" w="19050">
            <a:solidFill>
              <a:srgbClr val="00C3B1"/>
            </a:solidFill>
            <a:prstDash val="solid"/>
            <a:round/>
            <a:headEnd len="sm" w="sm" type="none"/>
            <a:tailEnd len="sm" w="sm" type="none"/>
          </a:ln>
        </p:spPr>
      </p:pic>
      <p:cxnSp>
        <p:nvCxnSpPr>
          <p:cNvPr id="1249" name="Google Shape;1249;p66"/>
          <p:cNvCxnSpPr/>
          <p:nvPr/>
        </p:nvCxnSpPr>
        <p:spPr>
          <a:xfrm flipH="1" rot="10800000">
            <a:off x="4501400" y="2646875"/>
            <a:ext cx="588900" cy="1800"/>
          </a:xfrm>
          <a:prstGeom prst="straightConnector1">
            <a:avLst/>
          </a:prstGeom>
          <a:noFill/>
          <a:ln cap="flat" cmpd="sng" w="19050">
            <a:solidFill>
              <a:srgbClr val="FF6B65"/>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67"/>
          <p:cNvSpPr txBox="1"/>
          <p:nvPr>
            <p:ph type="title"/>
          </p:nvPr>
        </p:nvSpPr>
        <p:spPr>
          <a:xfrm>
            <a:off x="385050" y="2598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6B65"/>
                </a:solidFill>
                <a:latin typeface="Rajdhani"/>
                <a:ea typeface="Rajdhani"/>
                <a:cs typeface="Rajdhani"/>
                <a:sym typeface="Rajdhani"/>
              </a:rPr>
              <a:t>3.2A Optimizing K-Means Clustering Model </a:t>
            </a:r>
            <a:endParaRPr b="1" sz="1900">
              <a:solidFill>
                <a:srgbClr val="FF6B65"/>
              </a:solidFill>
              <a:latin typeface="Rajdhani"/>
              <a:ea typeface="Rajdhani"/>
              <a:cs typeface="Rajdhani"/>
              <a:sym typeface="Rajdhani"/>
            </a:endParaRPr>
          </a:p>
          <a:p>
            <a:pPr indent="0" lvl="0" marL="0" rtl="0" algn="ctr">
              <a:spcBef>
                <a:spcPts val="0"/>
              </a:spcBef>
              <a:spcAft>
                <a:spcPts val="0"/>
              </a:spcAft>
              <a:buNone/>
            </a:pPr>
            <a:r>
              <a:rPr b="1" lang="en" sz="1900">
                <a:solidFill>
                  <a:srgbClr val="FF6B65"/>
                </a:solidFill>
                <a:latin typeface="Rajdhani"/>
                <a:ea typeface="Rajdhani"/>
                <a:cs typeface="Rajdhani"/>
                <a:sym typeface="Rajdhani"/>
              </a:rPr>
              <a:t>with Age_in_Years, Credit_amount, Duration_in_year</a:t>
            </a:r>
            <a:endParaRPr b="1" sz="1900">
              <a:solidFill>
                <a:srgbClr val="FF6B65"/>
              </a:solidFill>
              <a:latin typeface="Rajdhani"/>
              <a:ea typeface="Rajdhani"/>
              <a:cs typeface="Rajdhani"/>
              <a:sym typeface="Rajdhani"/>
            </a:endParaRPr>
          </a:p>
        </p:txBody>
      </p:sp>
      <p:sp>
        <p:nvSpPr>
          <p:cNvPr id="1255" name="Google Shape;1255;p67"/>
          <p:cNvSpPr txBox="1"/>
          <p:nvPr>
            <p:ph type="title"/>
          </p:nvPr>
        </p:nvSpPr>
        <p:spPr>
          <a:xfrm>
            <a:off x="647475" y="861375"/>
            <a:ext cx="7680600" cy="6924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Font typeface="Rajdhani"/>
              <a:buChar char="❏"/>
            </a:pPr>
            <a:r>
              <a:rPr b="1" lang="en" sz="1300">
                <a:latin typeface="Rajdhani"/>
                <a:ea typeface="Rajdhani"/>
                <a:cs typeface="Rajdhani"/>
                <a:sym typeface="Rajdhani"/>
              </a:rPr>
              <a:t>Using Silhouette Analysis instead of Elbow Method with SSE to obtain optimal number of clusters given that Silhouette Score will be used as our common performance measure</a:t>
            </a:r>
            <a:endParaRPr b="1" sz="1300">
              <a:latin typeface="Rajdhani"/>
              <a:ea typeface="Rajdhani"/>
              <a:cs typeface="Rajdhani"/>
              <a:sym typeface="Rajdhani"/>
            </a:endParaRPr>
          </a:p>
        </p:txBody>
      </p:sp>
      <p:pic>
        <p:nvPicPr>
          <p:cNvPr id="1256" name="Google Shape;1256;p67"/>
          <p:cNvPicPr preferRelativeResize="0"/>
          <p:nvPr/>
        </p:nvPicPr>
        <p:blipFill>
          <a:blip r:embed="rId3">
            <a:alphaModFix/>
          </a:blip>
          <a:stretch>
            <a:fillRect/>
          </a:stretch>
        </p:blipFill>
        <p:spPr>
          <a:xfrm>
            <a:off x="1190849" y="2005449"/>
            <a:ext cx="3323100" cy="570600"/>
          </a:xfrm>
          <a:prstGeom prst="roundRect">
            <a:avLst>
              <a:gd fmla="val 16667" name="adj"/>
            </a:avLst>
          </a:prstGeom>
          <a:noFill/>
          <a:ln cap="flat" cmpd="sng" w="19050">
            <a:solidFill>
              <a:srgbClr val="00C3B1"/>
            </a:solidFill>
            <a:prstDash val="solid"/>
            <a:round/>
            <a:headEnd len="sm" w="sm" type="none"/>
            <a:tailEnd len="sm" w="sm" type="none"/>
          </a:ln>
        </p:spPr>
      </p:pic>
      <p:sp>
        <p:nvSpPr>
          <p:cNvPr id="1257" name="Google Shape;1257;p67"/>
          <p:cNvSpPr txBox="1"/>
          <p:nvPr/>
        </p:nvSpPr>
        <p:spPr>
          <a:xfrm>
            <a:off x="1103900" y="1472725"/>
            <a:ext cx="471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Rajdhani"/>
                <a:ea typeface="Rajdhani"/>
                <a:cs typeface="Rajdhani"/>
                <a:sym typeface="Rajdhani"/>
              </a:rPr>
              <a:t>By testing range of K-values from 2 to 6:</a:t>
            </a:r>
            <a:endParaRPr b="1" sz="1000">
              <a:solidFill>
                <a:schemeClr val="lt1"/>
              </a:solidFill>
              <a:latin typeface="Rajdhani"/>
              <a:ea typeface="Rajdhani"/>
              <a:cs typeface="Rajdhani"/>
              <a:sym typeface="Rajdhani"/>
            </a:endParaRPr>
          </a:p>
          <a:p>
            <a:pPr indent="0" lvl="0" marL="0" rtl="0" algn="l">
              <a:spcBef>
                <a:spcPts val="0"/>
              </a:spcBef>
              <a:spcAft>
                <a:spcPts val="0"/>
              </a:spcAft>
              <a:buNone/>
            </a:pPr>
            <a:r>
              <a:rPr b="1" lang="en" sz="1000">
                <a:solidFill>
                  <a:srgbClr val="212121"/>
                </a:solidFill>
                <a:latin typeface="Rajdhani"/>
                <a:ea typeface="Rajdhani"/>
                <a:cs typeface="Rajdhani"/>
                <a:sym typeface="Rajdhani"/>
              </a:rPr>
              <a:t>N_clusters = 2 has provided the highest Silhouette Score of 0.3153 (4 d.p.)</a:t>
            </a:r>
            <a:endParaRPr b="1" sz="1000">
              <a:solidFill>
                <a:srgbClr val="212121"/>
              </a:solidFill>
              <a:latin typeface="Rajdhani"/>
              <a:ea typeface="Rajdhani"/>
              <a:cs typeface="Rajdhani"/>
              <a:sym typeface="Rajdhani"/>
            </a:endParaRPr>
          </a:p>
        </p:txBody>
      </p:sp>
      <p:pic>
        <p:nvPicPr>
          <p:cNvPr id="1258" name="Google Shape;1258;p67"/>
          <p:cNvPicPr preferRelativeResize="0"/>
          <p:nvPr/>
        </p:nvPicPr>
        <p:blipFill>
          <a:blip r:embed="rId4">
            <a:alphaModFix/>
          </a:blip>
          <a:stretch>
            <a:fillRect/>
          </a:stretch>
        </p:blipFill>
        <p:spPr>
          <a:xfrm>
            <a:off x="5307150" y="1759100"/>
            <a:ext cx="2907225" cy="2811500"/>
          </a:xfrm>
          <a:prstGeom prst="rect">
            <a:avLst/>
          </a:prstGeom>
          <a:noFill/>
          <a:ln>
            <a:noFill/>
          </a:ln>
        </p:spPr>
      </p:pic>
      <p:pic>
        <p:nvPicPr>
          <p:cNvPr id="1259" name="Google Shape;1259;p67"/>
          <p:cNvPicPr preferRelativeResize="0"/>
          <p:nvPr/>
        </p:nvPicPr>
        <p:blipFill>
          <a:blip r:embed="rId5">
            <a:alphaModFix/>
          </a:blip>
          <a:stretch>
            <a:fillRect/>
          </a:stretch>
        </p:blipFill>
        <p:spPr>
          <a:xfrm>
            <a:off x="1103900" y="2675713"/>
            <a:ext cx="3864261" cy="1943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68"/>
          <p:cNvSpPr txBox="1"/>
          <p:nvPr>
            <p:ph type="title"/>
          </p:nvPr>
        </p:nvSpPr>
        <p:spPr>
          <a:xfrm>
            <a:off x="385050" y="2598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6B65"/>
                </a:solidFill>
                <a:latin typeface="Rajdhani"/>
                <a:ea typeface="Rajdhani"/>
                <a:cs typeface="Rajdhani"/>
                <a:sym typeface="Rajdhani"/>
              </a:rPr>
              <a:t>3.2B Building Hierarchical Clustering Model </a:t>
            </a:r>
            <a:endParaRPr b="1" sz="1900">
              <a:solidFill>
                <a:srgbClr val="FF6B65"/>
              </a:solidFill>
              <a:latin typeface="Rajdhani"/>
              <a:ea typeface="Rajdhani"/>
              <a:cs typeface="Rajdhani"/>
              <a:sym typeface="Rajdhani"/>
            </a:endParaRPr>
          </a:p>
          <a:p>
            <a:pPr indent="0" lvl="0" marL="0" rtl="0" algn="ctr">
              <a:spcBef>
                <a:spcPts val="0"/>
              </a:spcBef>
              <a:spcAft>
                <a:spcPts val="0"/>
              </a:spcAft>
              <a:buNone/>
            </a:pPr>
            <a:r>
              <a:rPr b="1" lang="en" sz="1900">
                <a:solidFill>
                  <a:srgbClr val="FF6B65"/>
                </a:solidFill>
                <a:latin typeface="Rajdhani"/>
                <a:ea typeface="Rajdhani"/>
                <a:cs typeface="Rajdhani"/>
                <a:sym typeface="Rajdhani"/>
              </a:rPr>
              <a:t>with Age_in_Years, Credit_amount, Duration_in_year</a:t>
            </a:r>
            <a:endParaRPr b="1" sz="1900">
              <a:solidFill>
                <a:srgbClr val="FF6B65"/>
              </a:solidFill>
              <a:latin typeface="Rajdhani"/>
              <a:ea typeface="Rajdhani"/>
              <a:cs typeface="Rajdhani"/>
              <a:sym typeface="Rajdhani"/>
            </a:endParaRPr>
          </a:p>
        </p:txBody>
      </p:sp>
      <p:sp>
        <p:nvSpPr>
          <p:cNvPr id="1265" name="Google Shape;1265;p68"/>
          <p:cNvSpPr txBox="1"/>
          <p:nvPr>
            <p:ph type="title"/>
          </p:nvPr>
        </p:nvSpPr>
        <p:spPr>
          <a:xfrm>
            <a:off x="621200" y="952250"/>
            <a:ext cx="7419000" cy="5940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Objective: Understanding the relationship of credit amount and loan tenure based on different age of bank customers</a:t>
            </a:r>
            <a:endParaRPr b="1" sz="1500">
              <a:latin typeface="Rajdhani"/>
              <a:ea typeface="Rajdhani"/>
              <a:cs typeface="Rajdhani"/>
              <a:sym typeface="Rajdhani"/>
            </a:endParaRPr>
          </a:p>
        </p:txBody>
      </p:sp>
      <p:pic>
        <p:nvPicPr>
          <p:cNvPr id="1266" name="Google Shape;1266;p68"/>
          <p:cNvPicPr preferRelativeResize="0"/>
          <p:nvPr/>
        </p:nvPicPr>
        <p:blipFill>
          <a:blip r:embed="rId3">
            <a:alphaModFix/>
          </a:blip>
          <a:stretch>
            <a:fillRect/>
          </a:stretch>
        </p:blipFill>
        <p:spPr>
          <a:xfrm>
            <a:off x="881425" y="1568700"/>
            <a:ext cx="3026400" cy="2133900"/>
          </a:xfrm>
          <a:prstGeom prst="roundRect">
            <a:avLst>
              <a:gd fmla="val 16667" name="adj"/>
            </a:avLst>
          </a:prstGeom>
          <a:noFill/>
          <a:ln cap="flat" cmpd="sng" w="19050">
            <a:solidFill>
              <a:schemeClr val="lt1"/>
            </a:solidFill>
            <a:prstDash val="solid"/>
            <a:round/>
            <a:headEnd len="sm" w="sm" type="none"/>
            <a:tailEnd len="sm" w="sm" type="none"/>
          </a:ln>
        </p:spPr>
      </p:pic>
      <p:cxnSp>
        <p:nvCxnSpPr>
          <p:cNvPr id="1267" name="Google Shape;1267;p68"/>
          <p:cNvCxnSpPr>
            <a:endCxn id="1268" idx="1"/>
          </p:cNvCxnSpPr>
          <p:nvPr/>
        </p:nvCxnSpPr>
        <p:spPr>
          <a:xfrm>
            <a:off x="3907788" y="2635650"/>
            <a:ext cx="241800" cy="0"/>
          </a:xfrm>
          <a:prstGeom prst="straightConnector1">
            <a:avLst/>
          </a:prstGeom>
          <a:noFill/>
          <a:ln cap="flat" cmpd="sng" w="19050">
            <a:solidFill>
              <a:srgbClr val="00C3B1"/>
            </a:solidFill>
            <a:prstDash val="solid"/>
            <a:round/>
            <a:headEnd len="med" w="med" type="none"/>
            <a:tailEnd len="med" w="med" type="triangle"/>
          </a:ln>
        </p:spPr>
      </p:cxnSp>
      <p:sp>
        <p:nvSpPr>
          <p:cNvPr id="1268" name="Google Shape;1268;p68"/>
          <p:cNvSpPr/>
          <p:nvPr/>
        </p:nvSpPr>
        <p:spPr>
          <a:xfrm>
            <a:off x="4149588" y="2382900"/>
            <a:ext cx="1292100" cy="5055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Number of Clusters to build = 3 by observing  dendrogram</a:t>
            </a:r>
            <a:endParaRPr b="1" sz="900">
              <a:latin typeface="Rajdhani"/>
              <a:ea typeface="Rajdhani"/>
              <a:cs typeface="Rajdhani"/>
              <a:sym typeface="Rajdhani"/>
            </a:endParaRPr>
          </a:p>
        </p:txBody>
      </p:sp>
      <p:pic>
        <p:nvPicPr>
          <p:cNvPr id="1269" name="Google Shape;1269;p68"/>
          <p:cNvPicPr preferRelativeResize="0"/>
          <p:nvPr/>
        </p:nvPicPr>
        <p:blipFill>
          <a:blip r:embed="rId4">
            <a:alphaModFix/>
          </a:blip>
          <a:stretch>
            <a:fillRect/>
          </a:stretch>
        </p:blipFill>
        <p:spPr>
          <a:xfrm>
            <a:off x="881425" y="3833550"/>
            <a:ext cx="3412500" cy="852600"/>
          </a:xfrm>
          <a:prstGeom prst="roundRect">
            <a:avLst>
              <a:gd fmla="val 16667" name="adj"/>
            </a:avLst>
          </a:prstGeom>
          <a:noFill/>
          <a:ln cap="flat" cmpd="sng" w="19050">
            <a:solidFill>
              <a:schemeClr val="lt1"/>
            </a:solidFill>
            <a:prstDash val="solid"/>
            <a:round/>
            <a:headEnd len="sm" w="sm" type="none"/>
            <a:tailEnd len="sm" w="sm" type="none"/>
          </a:ln>
        </p:spPr>
      </p:pic>
      <p:sp>
        <p:nvSpPr>
          <p:cNvPr id="1270" name="Google Shape;1270;p68"/>
          <p:cNvSpPr/>
          <p:nvPr/>
        </p:nvSpPr>
        <p:spPr>
          <a:xfrm>
            <a:off x="1018775" y="4039875"/>
            <a:ext cx="733500" cy="87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8"/>
          <p:cNvSpPr/>
          <p:nvPr/>
        </p:nvSpPr>
        <p:spPr>
          <a:xfrm>
            <a:off x="1752275" y="4039875"/>
            <a:ext cx="733500" cy="87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8"/>
          <p:cNvSpPr/>
          <p:nvPr/>
        </p:nvSpPr>
        <p:spPr>
          <a:xfrm>
            <a:off x="969075" y="4525275"/>
            <a:ext cx="1626000" cy="87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3" name="Google Shape;1273;p68"/>
          <p:cNvCxnSpPr/>
          <p:nvPr/>
        </p:nvCxnSpPr>
        <p:spPr>
          <a:xfrm flipH="1" rot="10800000">
            <a:off x="4512600" y="3906100"/>
            <a:ext cx="566100" cy="10800"/>
          </a:xfrm>
          <a:prstGeom prst="straightConnector1">
            <a:avLst/>
          </a:prstGeom>
          <a:noFill/>
          <a:ln cap="flat" cmpd="sng" w="19050">
            <a:solidFill>
              <a:srgbClr val="FF6B65"/>
            </a:solidFill>
            <a:prstDash val="solid"/>
            <a:round/>
            <a:headEnd len="med" w="med" type="none"/>
            <a:tailEnd len="med" w="med" type="triangle"/>
          </a:ln>
        </p:spPr>
      </p:cxnSp>
      <p:pic>
        <p:nvPicPr>
          <p:cNvPr id="1274" name="Google Shape;1274;p68"/>
          <p:cNvPicPr preferRelativeResize="0"/>
          <p:nvPr/>
        </p:nvPicPr>
        <p:blipFill>
          <a:blip r:embed="rId5">
            <a:alphaModFix/>
          </a:blip>
          <a:stretch>
            <a:fillRect/>
          </a:stretch>
        </p:blipFill>
        <p:spPr>
          <a:xfrm>
            <a:off x="5183175" y="3806325"/>
            <a:ext cx="3554100" cy="554100"/>
          </a:xfrm>
          <a:prstGeom prst="roundRect">
            <a:avLst>
              <a:gd fmla="val 16667" name="adj"/>
            </a:avLst>
          </a:prstGeom>
          <a:noFill/>
          <a:ln cap="flat" cmpd="sng" w="19050">
            <a:solidFill>
              <a:srgbClr val="00C3B1"/>
            </a:solidFill>
            <a:prstDash val="solid"/>
            <a:round/>
            <a:headEnd len="sm" w="sm" type="none"/>
            <a:tailEnd len="sm" w="sm" type="none"/>
          </a:ln>
        </p:spPr>
      </p:pic>
      <p:pic>
        <p:nvPicPr>
          <p:cNvPr id="1275" name="Google Shape;1275;p68"/>
          <p:cNvPicPr preferRelativeResize="0"/>
          <p:nvPr/>
        </p:nvPicPr>
        <p:blipFill>
          <a:blip r:embed="rId6">
            <a:alphaModFix/>
          </a:blip>
          <a:stretch>
            <a:fillRect/>
          </a:stretch>
        </p:blipFill>
        <p:spPr>
          <a:xfrm>
            <a:off x="5844778" y="1337045"/>
            <a:ext cx="2446101" cy="23655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2"/>
          <p:cNvSpPr txBox="1"/>
          <p:nvPr>
            <p:ph idx="1" type="subTitle"/>
          </p:nvPr>
        </p:nvSpPr>
        <p:spPr>
          <a:xfrm>
            <a:off x="2286900" y="3799725"/>
            <a:ext cx="4570200" cy="5136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a:t>Understanding</a:t>
            </a:r>
            <a:r>
              <a:rPr b="1" lang="en"/>
              <a:t> issues in our dataset to perform data cleaning and transformation subsequently</a:t>
            </a:r>
            <a:endParaRPr b="1">
              <a:solidFill>
                <a:schemeClr val="dk1"/>
              </a:solidFill>
            </a:endParaRPr>
          </a:p>
        </p:txBody>
      </p:sp>
      <p:sp>
        <p:nvSpPr>
          <p:cNvPr id="854" name="Google Shape;854;p42"/>
          <p:cNvSpPr txBox="1"/>
          <p:nvPr>
            <p:ph idx="2" type="title"/>
          </p:nvPr>
        </p:nvSpPr>
        <p:spPr>
          <a:xfrm>
            <a:off x="4003200" y="961669"/>
            <a:ext cx="1137600" cy="11370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grpSp>
        <p:nvGrpSpPr>
          <p:cNvPr id="855" name="Google Shape;855;p42"/>
          <p:cNvGrpSpPr/>
          <p:nvPr/>
        </p:nvGrpSpPr>
        <p:grpSpPr>
          <a:xfrm>
            <a:off x="1855608" y="1240404"/>
            <a:ext cx="633675" cy="343800"/>
            <a:chOff x="1855608" y="1240404"/>
            <a:chExt cx="633675" cy="343800"/>
          </a:xfrm>
        </p:grpSpPr>
        <p:cxnSp>
          <p:nvCxnSpPr>
            <p:cNvPr id="856" name="Google Shape;856;p42"/>
            <p:cNvCxnSpPr/>
            <p:nvPr/>
          </p:nvCxnSpPr>
          <p:spPr>
            <a:xfrm>
              <a:off x="1855608" y="1240404"/>
              <a:ext cx="343800" cy="343800"/>
            </a:xfrm>
            <a:prstGeom prst="straightConnector1">
              <a:avLst/>
            </a:prstGeom>
            <a:noFill/>
            <a:ln cap="flat" cmpd="sng" w="9525">
              <a:solidFill>
                <a:schemeClr val="lt1"/>
              </a:solidFill>
              <a:prstDash val="solid"/>
              <a:round/>
              <a:headEnd len="med" w="med" type="none"/>
              <a:tailEnd len="med" w="med" type="none"/>
            </a:ln>
          </p:spPr>
        </p:cxnSp>
        <p:cxnSp>
          <p:nvCxnSpPr>
            <p:cNvPr id="857" name="Google Shape;857;p42"/>
            <p:cNvCxnSpPr/>
            <p:nvPr/>
          </p:nvCxnSpPr>
          <p:spPr>
            <a:xfrm>
              <a:off x="2145483" y="1240404"/>
              <a:ext cx="343800" cy="343800"/>
            </a:xfrm>
            <a:prstGeom prst="straightConnector1">
              <a:avLst/>
            </a:prstGeom>
            <a:noFill/>
            <a:ln cap="flat" cmpd="sng" w="9525">
              <a:solidFill>
                <a:schemeClr val="lt1"/>
              </a:solidFill>
              <a:prstDash val="solid"/>
              <a:round/>
              <a:headEnd len="med" w="med" type="none"/>
              <a:tailEnd len="med" w="med" type="none"/>
            </a:ln>
          </p:spPr>
        </p:cxnSp>
      </p:grpSp>
      <p:sp>
        <p:nvSpPr>
          <p:cNvPr id="858" name="Google Shape;858;p42"/>
          <p:cNvSpPr/>
          <p:nvPr/>
        </p:nvSpPr>
        <p:spPr>
          <a:xfrm>
            <a:off x="1248075" y="2224019"/>
            <a:ext cx="6834057" cy="1096533"/>
          </a:xfrm>
          <a:prstGeom prst="rect">
            <a:avLst/>
          </a:prstGeom>
        </p:spPr>
        <p:txBody>
          <a:bodyPr>
            <a:prstTxWarp prst="textPlain"/>
          </a:bodyPr>
          <a:lstStyle/>
          <a:p>
            <a:pPr lvl="0" algn="ctr"/>
            <a:r>
              <a:rPr b="0" i="0">
                <a:ln cap="flat" cmpd="sng" w="9525">
                  <a:solidFill>
                    <a:srgbClr val="00C3B1"/>
                  </a:solidFill>
                  <a:prstDash val="solid"/>
                  <a:round/>
                  <a:headEnd len="sm" w="sm" type="none"/>
                  <a:tailEnd len="sm" w="sm" type="none"/>
                </a:ln>
                <a:noFill/>
                <a:latin typeface="Krona One"/>
              </a:rPr>
              <a:t>EXPLORATORY DATA </a:t>
            </a:r>
            <a:br>
              <a:rPr b="0" i="0">
                <a:ln cap="flat" cmpd="sng" w="9525">
                  <a:solidFill>
                    <a:srgbClr val="00C3B1"/>
                  </a:solidFill>
                  <a:prstDash val="solid"/>
                  <a:round/>
                  <a:headEnd len="sm" w="sm" type="none"/>
                  <a:tailEnd len="sm" w="sm" type="none"/>
                </a:ln>
                <a:noFill/>
                <a:latin typeface="Krona One"/>
              </a:rPr>
            </a:br>
            <a:r>
              <a:rPr b="0" i="0">
                <a:ln cap="flat" cmpd="sng" w="9525">
                  <a:solidFill>
                    <a:srgbClr val="00C3B1"/>
                  </a:solidFill>
                  <a:prstDash val="solid"/>
                  <a:round/>
                  <a:headEnd len="sm" w="sm" type="none"/>
                  <a:tailEnd len="sm" w="sm" type="none"/>
                </a:ln>
                <a:noFill/>
                <a:latin typeface="Krona One"/>
              </a:rPr>
              <a:t>ANALYSIS</a:t>
            </a:r>
          </a:p>
        </p:txBody>
      </p:sp>
      <p:grpSp>
        <p:nvGrpSpPr>
          <p:cNvPr id="859" name="Google Shape;859;p42"/>
          <p:cNvGrpSpPr/>
          <p:nvPr/>
        </p:nvGrpSpPr>
        <p:grpSpPr>
          <a:xfrm>
            <a:off x="884939" y="1415859"/>
            <a:ext cx="88550" cy="2637901"/>
            <a:chOff x="929875" y="1415859"/>
            <a:chExt cx="88550" cy="2637901"/>
          </a:xfrm>
        </p:grpSpPr>
        <p:sp>
          <p:nvSpPr>
            <p:cNvPr id="860" name="Google Shape;860;p42"/>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42"/>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863" name="Google Shape;863;p42"/>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4" name="Google Shape;864;p42"/>
          <p:cNvCxnSpPr>
            <a:stCxn id="863"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69"/>
          <p:cNvSpPr txBox="1"/>
          <p:nvPr>
            <p:ph type="title"/>
          </p:nvPr>
        </p:nvSpPr>
        <p:spPr>
          <a:xfrm>
            <a:off x="391750" y="23980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6B65"/>
                </a:solidFill>
                <a:latin typeface="Rajdhani"/>
                <a:ea typeface="Rajdhani"/>
                <a:cs typeface="Rajdhani"/>
                <a:sym typeface="Rajdhani"/>
              </a:rPr>
              <a:t>3.2B Building Hierarchical Clustering Model </a:t>
            </a:r>
            <a:endParaRPr b="1" sz="1900">
              <a:solidFill>
                <a:srgbClr val="FF6B65"/>
              </a:solidFill>
              <a:latin typeface="Rajdhani"/>
              <a:ea typeface="Rajdhani"/>
              <a:cs typeface="Rajdhani"/>
              <a:sym typeface="Rajdhani"/>
            </a:endParaRPr>
          </a:p>
          <a:p>
            <a:pPr indent="0" lvl="0" marL="0" rtl="0" algn="ctr">
              <a:spcBef>
                <a:spcPts val="0"/>
              </a:spcBef>
              <a:spcAft>
                <a:spcPts val="0"/>
              </a:spcAft>
              <a:buNone/>
            </a:pPr>
            <a:r>
              <a:rPr b="1" lang="en" sz="1900">
                <a:solidFill>
                  <a:srgbClr val="FF6B65"/>
                </a:solidFill>
                <a:latin typeface="Rajdhani"/>
                <a:ea typeface="Rajdhani"/>
                <a:cs typeface="Rajdhani"/>
                <a:sym typeface="Rajdhani"/>
              </a:rPr>
              <a:t>with Age_in_Years, Credit_amount, Duration_in_year</a:t>
            </a:r>
            <a:endParaRPr b="1" sz="1900">
              <a:solidFill>
                <a:srgbClr val="FF6B65"/>
              </a:solidFill>
              <a:latin typeface="Rajdhani"/>
              <a:ea typeface="Rajdhani"/>
              <a:cs typeface="Rajdhani"/>
              <a:sym typeface="Rajdhani"/>
            </a:endParaRPr>
          </a:p>
        </p:txBody>
      </p:sp>
      <p:pic>
        <p:nvPicPr>
          <p:cNvPr id="1281" name="Google Shape;1281;p69"/>
          <p:cNvPicPr preferRelativeResize="0"/>
          <p:nvPr/>
        </p:nvPicPr>
        <p:blipFill>
          <a:blip r:embed="rId3">
            <a:alphaModFix/>
          </a:blip>
          <a:stretch>
            <a:fillRect/>
          </a:stretch>
        </p:blipFill>
        <p:spPr>
          <a:xfrm>
            <a:off x="937725" y="1352300"/>
            <a:ext cx="3304200" cy="1241100"/>
          </a:xfrm>
          <a:prstGeom prst="roundRect">
            <a:avLst>
              <a:gd fmla="val 16667" name="adj"/>
            </a:avLst>
          </a:prstGeom>
          <a:noFill/>
          <a:ln cap="flat" cmpd="sng" w="19050">
            <a:solidFill>
              <a:schemeClr val="lt1"/>
            </a:solidFill>
            <a:prstDash val="solid"/>
            <a:round/>
            <a:headEnd len="sm" w="sm" type="none"/>
            <a:tailEnd len="sm" w="sm" type="none"/>
          </a:ln>
        </p:spPr>
      </p:pic>
      <p:pic>
        <p:nvPicPr>
          <p:cNvPr id="1282" name="Google Shape;1282;p69"/>
          <p:cNvPicPr preferRelativeResize="0"/>
          <p:nvPr/>
        </p:nvPicPr>
        <p:blipFill>
          <a:blip r:embed="rId4">
            <a:alphaModFix/>
          </a:blip>
          <a:stretch>
            <a:fillRect/>
          </a:stretch>
        </p:blipFill>
        <p:spPr>
          <a:xfrm>
            <a:off x="812625" y="2724675"/>
            <a:ext cx="3554400" cy="1346100"/>
          </a:xfrm>
          <a:prstGeom prst="roundRect">
            <a:avLst>
              <a:gd fmla="val 16667" name="adj"/>
            </a:avLst>
          </a:prstGeom>
          <a:noFill/>
          <a:ln cap="flat" cmpd="sng" w="19050">
            <a:solidFill>
              <a:schemeClr val="lt1"/>
            </a:solidFill>
            <a:prstDash val="solid"/>
            <a:round/>
            <a:headEnd len="sm" w="sm" type="none"/>
            <a:tailEnd len="sm" w="sm" type="none"/>
          </a:ln>
        </p:spPr>
      </p:pic>
      <p:sp>
        <p:nvSpPr>
          <p:cNvPr id="1283" name="Google Shape;1283;p69"/>
          <p:cNvSpPr/>
          <p:nvPr/>
        </p:nvSpPr>
        <p:spPr>
          <a:xfrm>
            <a:off x="1028414" y="2777166"/>
            <a:ext cx="335700" cy="1241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9"/>
          <p:cNvSpPr txBox="1"/>
          <p:nvPr/>
        </p:nvSpPr>
        <p:spPr>
          <a:xfrm>
            <a:off x="391750" y="4065000"/>
            <a:ext cx="4575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Rajdhani"/>
                <a:ea typeface="Rajdhani"/>
                <a:cs typeface="Rajdhani"/>
                <a:sym typeface="Rajdhani"/>
              </a:rPr>
              <a:t>By testing range of K-values from 2 to 6:</a:t>
            </a:r>
            <a:endParaRPr b="1" sz="1300">
              <a:solidFill>
                <a:schemeClr val="lt1"/>
              </a:solidFill>
              <a:latin typeface="Rajdhani"/>
              <a:ea typeface="Rajdhani"/>
              <a:cs typeface="Rajdhani"/>
              <a:sym typeface="Rajdhani"/>
            </a:endParaRPr>
          </a:p>
          <a:p>
            <a:pPr indent="0" lvl="0" marL="0" rtl="0" algn="ctr">
              <a:spcBef>
                <a:spcPts val="0"/>
              </a:spcBef>
              <a:spcAft>
                <a:spcPts val="0"/>
              </a:spcAft>
              <a:buNone/>
            </a:pPr>
            <a:r>
              <a:rPr b="1" lang="en" sz="1000">
                <a:solidFill>
                  <a:srgbClr val="212121"/>
                </a:solidFill>
                <a:latin typeface="Rajdhani"/>
                <a:ea typeface="Rajdhani"/>
                <a:cs typeface="Rajdhani"/>
                <a:sym typeface="Rajdhani"/>
              </a:rPr>
              <a:t>N_clusters = 2 has provided the highest Silhouette Score of 0.2715 (4 d.p.)</a:t>
            </a:r>
            <a:endParaRPr b="1" sz="1000">
              <a:solidFill>
                <a:srgbClr val="212121"/>
              </a:solidFill>
              <a:latin typeface="Rajdhani"/>
              <a:ea typeface="Rajdhani"/>
              <a:cs typeface="Rajdhani"/>
              <a:sym typeface="Rajdhani"/>
            </a:endParaRPr>
          </a:p>
        </p:txBody>
      </p:sp>
      <p:pic>
        <p:nvPicPr>
          <p:cNvPr id="1285" name="Google Shape;1285;p69"/>
          <p:cNvPicPr preferRelativeResize="0"/>
          <p:nvPr/>
        </p:nvPicPr>
        <p:blipFill>
          <a:blip r:embed="rId5">
            <a:alphaModFix/>
          </a:blip>
          <a:stretch>
            <a:fillRect/>
          </a:stretch>
        </p:blipFill>
        <p:spPr>
          <a:xfrm>
            <a:off x="5002175" y="1334700"/>
            <a:ext cx="2996700" cy="785700"/>
          </a:xfrm>
          <a:prstGeom prst="roundRect">
            <a:avLst>
              <a:gd fmla="val 16667" name="adj"/>
            </a:avLst>
          </a:prstGeom>
          <a:noFill/>
          <a:ln cap="flat" cmpd="sng" w="19050">
            <a:solidFill>
              <a:srgbClr val="00C3B1"/>
            </a:solidFill>
            <a:prstDash val="solid"/>
            <a:round/>
            <a:headEnd len="sm" w="sm" type="none"/>
            <a:tailEnd len="sm" w="sm" type="none"/>
          </a:ln>
        </p:spPr>
      </p:pic>
      <p:sp>
        <p:nvSpPr>
          <p:cNvPr id="1286" name="Google Shape;1286;p69"/>
          <p:cNvSpPr txBox="1"/>
          <p:nvPr/>
        </p:nvSpPr>
        <p:spPr>
          <a:xfrm>
            <a:off x="812625" y="949800"/>
            <a:ext cx="358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chemeClr val="lt1"/>
                </a:solidFill>
                <a:latin typeface="Rajdhani"/>
                <a:ea typeface="Rajdhani"/>
                <a:cs typeface="Rajdhani"/>
                <a:sym typeface="Rajdhani"/>
              </a:rPr>
              <a:t>Silhouette Scores by testing K-Values from 2 to 6</a:t>
            </a:r>
            <a:endParaRPr b="1" sz="1300">
              <a:solidFill>
                <a:schemeClr val="lt1"/>
              </a:solidFill>
              <a:latin typeface="Rajdhani"/>
              <a:ea typeface="Rajdhani"/>
              <a:cs typeface="Rajdhani"/>
              <a:sym typeface="Rajdhani"/>
            </a:endParaRPr>
          </a:p>
        </p:txBody>
      </p:sp>
      <p:sp>
        <p:nvSpPr>
          <p:cNvPr id="1287" name="Google Shape;1287;p69"/>
          <p:cNvSpPr txBox="1"/>
          <p:nvPr/>
        </p:nvSpPr>
        <p:spPr>
          <a:xfrm>
            <a:off x="4706375" y="967400"/>
            <a:ext cx="358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chemeClr val="lt1"/>
                </a:solidFill>
                <a:latin typeface="Rajdhani"/>
                <a:ea typeface="Rajdhani"/>
                <a:cs typeface="Rajdhani"/>
                <a:sym typeface="Rajdhani"/>
              </a:rPr>
              <a:t>Building Hierarchical Clustering Model (K=2)</a:t>
            </a:r>
            <a:endParaRPr b="1" sz="1300">
              <a:solidFill>
                <a:schemeClr val="lt1"/>
              </a:solidFill>
              <a:latin typeface="Rajdhani"/>
              <a:ea typeface="Rajdhani"/>
              <a:cs typeface="Rajdhani"/>
              <a:sym typeface="Rajdhani"/>
            </a:endParaRPr>
          </a:p>
        </p:txBody>
      </p:sp>
      <p:cxnSp>
        <p:nvCxnSpPr>
          <p:cNvPr id="1288" name="Google Shape;1288;p69"/>
          <p:cNvCxnSpPr/>
          <p:nvPr/>
        </p:nvCxnSpPr>
        <p:spPr>
          <a:xfrm flipH="1" rot="10800000">
            <a:off x="4347550" y="2631175"/>
            <a:ext cx="617100" cy="10800"/>
          </a:xfrm>
          <a:prstGeom prst="straightConnector1">
            <a:avLst/>
          </a:prstGeom>
          <a:noFill/>
          <a:ln cap="flat" cmpd="sng" w="19050">
            <a:solidFill>
              <a:srgbClr val="FF6B65"/>
            </a:solidFill>
            <a:prstDash val="solid"/>
            <a:round/>
            <a:headEnd len="med" w="med" type="none"/>
            <a:tailEnd len="med" w="med" type="triangle"/>
          </a:ln>
        </p:spPr>
      </p:cxnSp>
      <p:pic>
        <p:nvPicPr>
          <p:cNvPr id="1289" name="Google Shape;1289;p69"/>
          <p:cNvPicPr preferRelativeResize="0"/>
          <p:nvPr/>
        </p:nvPicPr>
        <p:blipFill>
          <a:blip r:embed="rId6">
            <a:alphaModFix/>
          </a:blip>
          <a:stretch>
            <a:fillRect/>
          </a:stretch>
        </p:blipFill>
        <p:spPr>
          <a:xfrm>
            <a:off x="4995125" y="2213225"/>
            <a:ext cx="3010800" cy="2718300"/>
          </a:xfrm>
          <a:prstGeom prst="roundRect">
            <a:avLst>
              <a:gd fmla="val 16667" name="adj"/>
            </a:avLst>
          </a:prstGeom>
          <a:noFill/>
          <a:ln cap="flat" cmpd="sng" w="19050">
            <a:solidFill>
              <a:srgbClr val="00C3B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70"/>
          <p:cNvSpPr txBox="1"/>
          <p:nvPr>
            <p:ph type="title"/>
          </p:nvPr>
        </p:nvSpPr>
        <p:spPr>
          <a:xfrm>
            <a:off x="431875" y="326725"/>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990000"/>
                </a:solidFill>
                <a:latin typeface="Rajdhani"/>
                <a:ea typeface="Rajdhani"/>
                <a:cs typeface="Rajdhani"/>
                <a:sym typeface="Rajdhani"/>
              </a:rPr>
              <a:t>3.3A Building K-Means Clustering Model </a:t>
            </a:r>
            <a:endParaRPr b="1" sz="1900">
              <a:solidFill>
                <a:srgbClr val="990000"/>
              </a:solidFill>
              <a:latin typeface="Rajdhani"/>
              <a:ea typeface="Rajdhani"/>
              <a:cs typeface="Rajdhani"/>
              <a:sym typeface="Rajdhani"/>
            </a:endParaRPr>
          </a:p>
          <a:p>
            <a:pPr indent="0" lvl="0" marL="0" rtl="0" algn="ctr">
              <a:spcBef>
                <a:spcPts val="0"/>
              </a:spcBef>
              <a:spcAft>
                <a:spcPts val="0"/>
              </a:spcAft>
              <a:buNone/>
            </a:pPr>
            <a:r>
              <a:rPr b="1" lang="en" sz="1900">
                <a:solidFill>
                  <a:srgbClr val="990000"/>
                </a:solidFill>
                <a:latin typeface="Rajdhani"/>
                <a:ea typeface="Rajdhani"/>
                <a:cs typeface="Rajdhani"/>
                <a:sym typeface="Rajdhani"/>
              </a:rPr>
              <a:t>with Age_in_Years, Present_employment_since, </a:t>
            </a:r>
            <a:r>
              <a:rPr b="1" lang="en" sz="1900">
                <a:solidFill>
                  <a:srgbClr val="990000"/>
                </a:solidFill>
                <a:latin typeface="Rajdhani"/>
                <a:ea typeface="Rajdhani"/>
                <a:cs typeface="Rajdhani"/>
                <a:sym typeface="Rajdhani"/>
              </a:rPr>
              <a:t>Credit_History</a:t>
            </a:r>
            <a:endParaRPr b="1" sz="1900">
              <a:solidFill>
                <a:srgbClr val="990000"/>
              </a:solidFill>
              <a:latin typeface="Rajdhani"/>
              <a:ea typeface="Rajdhani"/>
              <a:cs typeface="Rajdhani"/>
              <a:sym typeface="Rajdhani"/>
            </a:endParaRPr>
          </a:p>
        </p:txBody>
      </p:sp>
      <p:sp>
        <p:nvSpPr>
          <p:cNvPr id="1295" name="Google Shape;1295;p70"/>
          <p:cNvSpPr txBox="1"/>
          <p:nvPr>
            <p:ph type="title"/>
          </p:nvPr>
        </p:nvSpPr>
        <p:spPr>
          <a:xfrm>
            <a:off x="862500" y="1079325"/>
            <a:ext cx="7419000" cy="5940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Objective: Understand how the age and number of years since present employment affects the credit history of a Bank Customer</a:t>
            </a:r>
            <a:endParaRPr b="1" sz="1500">
              <a:latin typeface="Rajdhani"/>
              <a:ea typeface="Rajdhani"/>
              <a:cs typeface="Rajdhani"/>
              <a:sym typeface="Rajdhani"/>
            </a:endParaRPr>
          </a:p>
        </p:txBody>
      </p:sp>
      <p:pic>
        <p:nvPicPr>
          <p:cNvPr id="1296" name="Google Shape;1296;p70"/>
          <p:cNvPicPr preferRelativeResize="0"/>
          <p:nvPr/>
        </p:nvPicPr>
        <p:blipFill>
          <a:blip r:embed="rId3">
            <a:alphaModFix/>
          </a:blip>
          <a:stretch>
            <a:fillRect/>
          </a:stretch>
        </p:blipFill>
        <p:spPr>
          <a:xfrm>
            <a:off x="908200" y="1872775"/>
            <a:ext cx="3276600" cy="2646000"/>
          </a:xfrm>
          <a:prstGeom prst="roundRect">
            <a:avLst>
              <a:gd fmla="val 16667" name="adj"/>
            </a:avLst>
          </a:prstGeom>
          <a:noFill/>
          <a:ln cap="flat" cmpd="sng" w="19050">
            <a:solidFill>
              <a:schemeClr val="lt1"/>
            </a:solidFill>
            <a:prstDash val="solid"/>
            <a:round/>
            <a:headEnd len="sm" w="sm" type="none"/>
            <a:tailEnd len="sm" w="sm" type="none"/>
          </a:ln>
        </p:spPr>
      </p:pic>
      <p:sp>
        <p:nvSpPr>
          <p:cNvPr id="1297" name="Google Shape;1297;p70"/>
          <p:cNvSpPr/>
          <p:nvPr/>
        </p:nvSpPr>
        <p:spPr>
          <a:xfrm>
            <a:off x="1025447" y="2182049"/>
            <a:ext cx="1490100" cy="234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0"/>
          <p:cNvSpPr/>
          <p:nvPr/>
        </p:nvSpPr>
        <p:spPr>
          <a:xfrm>
            <a:off x="991876" y="2691175"/>
            <a:ext cx="2720400" cy="439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0"/>
          <p:cNvSpPr/>
          <p:nvPr/>
        </p:nvSpPr>
        <p:spPr>
          <a:xfrm>
            <a:off x="950175" y="4148813"/>
            <a:ext cx="2436300" cy="310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0"/>
          <p:cNvSpPr/>
          <p:nvPr/>
        </p:nvSpPr>
        <p:spPr>
          <a:xfrm>
            <a:off x="2875475" y="2144250"/>
            <a:ext cx="14901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Z-Score Transformation</a:t>
            </a:r>
            <a:endParaRPr b="1" sz="900">
              <a:latin typeface="Rajdhani"/>
              <a:ea typeface="Rajdhani"/>
              <a:cs typeface="Rajdhani"/>
              <a:sym typeface="Rajdhani"/>
            </a:endParaRPr>
          </a:p>
        </p:txBody>
      </p:sp>
      <p:sp>
        <p:nvSpPr>
          <p:cNvPr id="1301" name="Google Shape;1301;p70"/>
          <p:cNvSpPr/>
          <p:nvPr/>
        </p:nvSpPr>
        <p:spPr>
          <a:xfrm>
            <a:off x="3965400" y="2755975"/>
            <a:ext cx="14406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Building with 4 Clusters</a:t>
            </a:r>
            <a:endParaRPr b="1" sz="900">
              <a:latin typeface="Rajdhani"/>
              <a:ea typeface="Rajdhani"/>
              <a:cs typeface="Rajdhani"/>
              <a:sym typeface="Rajdhani"/>
            </a:endParaRPr>
          </a:p>
          <a:p>
            <a:pPr indent="0" lvl="0" marL="0" rtl="0" algn="ctr">
              <a:spcBef>
                <a:spcPts val="0"/>
              </a:spcBef>
              <a:spcAft>
                <a:spcPts val="0"/>
              </a:spcAft>
              <a:buNone/>
            </a:pPr>
            <a:r>
              <a:rPr b="1" lang="en" sz="900">
                <a:latin typeface="Rajdhani"/>
                <a:ea typeface="Rajdhani"/>
                <a:cs typeface="Rajdhani"/>
                <a:sym typeface="Rajdhani"/>
              </a:rPr>
              <a:t>Initially and fitting model</a:t>
            </a:r>
            <a:endParaRPr b="1" sz="900">
              <a:latin typeface="Rajdhani"/>
              <a:ea typeface="Rajdhani"/>
              <a:cs typeface="Rajdhani"/>
              <a:sym typeface="Rajdhani"/>
            </a:endParaRPr>
          </a:p>
        </p:txBody>
      </p:sp>
      <p:sp>
        <p:nvSpPr>
          <p:cNvPr id="1302" name="Google Shape;1302;p70"/>
          <p:cNvSpPr/>
          <p:nvPr/>
        </p:nvSpPr>
        <p:spPr>
          <a:xfrm>
            <a:off x="3712275" y="4148825"/>
            <a:ext cx="14901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Assigning Cluster Group</a:t>
            </a:r>
            <a:endParaRPr b="1" sz="900">
              <a:latin typeface="Rajdhani"/>
              <a:ea typeface="Rajdhani"/>
              <a:cs typeface="Rajdhani"/>
              <a:sym typeface="Rajdhani"/>
            </a:endParaRPr>
          </a:p>
        </p:txBody>
      </p:sp>
      <p:cxnSp>
        <p:nvCxnSpPr>
          <p:cNvPr id="1303" name="Google Shape;1303;p70"/>
          <p:cNvCxnSpPr>
            <a:stCxn id="1297" idx="3"/>
            <a:endCxn id="1300" idx="1"/>
          </p:cNvCxnSpPr>
          <p:nvPr/>
        </p:nvCxnSpPr>
        <p:spPr>
          <a:xfrm>
            <a:off x="2515547" y="2299349"/>
            <a:ext cx="360000" cy="0"/>
          </a:xfrm>
          <a:prstGeom prst="straightConnector1">
            <a:avLst/>
          </a:prstGeom>
          <a:noFill/>
          <a:ln cap="flat" cmpd="sng" w="19050">
            <a:solidFill>
              <a:srgbClr val="00C3B1"/>
            </a:solidFill>
            <a:prstDash val="solid"/>
            <a:round/>
            <a:headEnd len="med" w="med" type="none"/>
            <a:tailEnd len="med" w="med" type="triangle"/>
          </a:ln>
        </p:spPr>
      </p:cxnSp>
      <p:cxnSp>
        <p:nvCxnSpPr>
          <p:cNvPr id="1304" name="Google Shape;1304;p70"/>
          <p:cNvCxnSpPr>
            <a:stCxn id="1298" idx="3"/>
            <a:endCxn id="1301" idx="1"/>
          </p:cNvCxnSpPr>
          <p:nvPr/>
        </p:nvCxnSpPr>
        <p:spPr>
          <a:xfrm>
            <a:off x="3712276" y="2911075"/>
            <a:ext cx="253200" cy="0"/>
          </a:xfrm>
          <a:prstGeom prst="straightConnector1">
            <a:avLst/>
          </a:prstGeom>
          <a:noFill/>
          <a:ln cap="flat" cmpd="sng" w="19050">
            <a:solidFill>
              <a:srgbClr val="00C3B1"/>
            </a:solidFill>
            <a:prstDash val="solid"/>
            <a:round/>
            <a:headEnd len="med" w="med" type="none"/>
            <a:tailEnd len="med" w="med" type="triangle"/>
          </a:ln>
        </p:spPr>
      </p:cxnSp>
      <p:cxnSp>
        <p:nvCxnSpPr>
          <p:cNvPr id="1305" name="Google Shape;1305;p70"/>
          <p:cNvCxnSpPr>
            <a:stCxn id="1299" idx="3"/>
            <a:endCxn id="1302" idx="1"/>
          </p:cNvCxnSpPr>
          <p:nvPr/>
        </p:nvCxnSpPr>
        <p:spPr>
          <a:xfrm>
            <a:off x="3386475" y="4303913"/>
            <a:ext cx="325800" cy="0"/>
          </a:xfrm>
          <a:prstGeom prst="straightConnector1">
            <a:avLst/>
          </a:prstGeom>
          <a:noFill/>
          <a:ln cap="flat" cmpd="sng" w="19050">
            <a:solidFill>
              <a:srgbClr val="00C3B1"/>
            </a:solidFill>
            <a:prstDash val="solid"/>
            <a:round/>
            <a:headEnd len="med" w="med" type="none"/>
            <a:tailEnd len="med" w="med" type="triangle"/>
          </a:ln>
        </p:spPr>
      </p:cxnSp>
      <p:pic>
        <p:nvPicPr>
          <p:cNvPr id="1306" name="Google Shape;1306;p70"/>
          <p:cNvPicPr preferRelativeResize="0"/>
          <p:nvPr/>
        </p:nvPicPr>
        <p:blipFill>
          <a:blip r:embed="rId4">
            <a:alphaModFix/>
          </a:blip>
          <a:stretch>
            <a:fillRect/>
          </a:stretch>
        </p:blipFill>
        <p:spPr>
          <a:xfrm>
            <a:off x="5467975" y="1561855"/>
            <a:ext cx="2913900" cy="2497800"/>
          </a:xfrm>
          <a:prstGeom prst="roundRect">
            <a:avLst>
              <a:gd fmla="val 16667" name="adj"/>
            </a:avLst>
          </a:prstGeom>
          <a:noFill/>
          <a:ln cap="flat" cmpd="sng" w="19050">
            <a:solidFill>
              <a:srgbClr val="00C3B1"/>
            </a:solidFill>
            <a:prstDash val="solid"/>
            <a:round/>
            <a:headEnd len="sm" w="sm" type="none"/>
            <a:tailEnd len="sm" w="sm" type="none"/>
          </a:ln>
        </p:spPr>
      </p:pic>
      <p:pic>
        <p:nvPicPr>
          <p:cNvPr id="1307" name="Google Shape;1307;p70"/>
          <p:cNvPicPr preferRelativeResize="0"/>
          <p:nvPr/>
        </p:nvPicPr>
        <p:blipFill>
          <a:blip r:embed="rId5">
            <a:alphaModFix/>
          </a:blip>
          <a:stretch>
            <a:fillRect/>
          </a:stretch>
        </p:blipFill>
        <p:spPr>
          <a:xfrm>
            <a:off x="5467975" y="4198374"/>
            <a:ext cx="3028200" cy="439800"/>
          </a:xfrm>
          <a:prstGeom prst="roundRect">
            <a:avLst>
              <a:gd fmla="val 16667" name="adj"/>
            </a:avLst>
          </a:prstGeom>
          <a:noFill/>
          <a:ln cap="flat" cmpd="sng" w="19050">
            <a:solidFill>
              <a:srgbClr val="00C3B1"/>
            </a:solidFill>
            <a:prstDash val="solid"/>
            <a:round/>
            <a:headEnd len="sm" w="sm" type="none"/>
            <a:tailEnd len="sm" w="sm" type="none"/>
          </a:ln>
        </p:spPr>
      </p:pic>
      <p:cxnSp>
        <p:nvCxnSpPr>
          <p:cNvPr id="1308" name="Google Shape;1308;p70"/>
          <p:cNvCxnSpPr/>
          <p:nvPr/>
        </p:nvCxnSpPr>
        <p:spPr>
          <a:xfrm>
            <a:off x="4430975" y="3191725"/>
            <a:ext cx="898500" cy="8100"/>
          </a:xfrm>
          <a:prstGeom prst="straightConnector1">
            <a:avLst/>
          </a:prstGeom>
          <a:noFill/>
          <a:ln cap="flat" cmpd="sng" w="19050">
            <a:solidFill>
              <a:srgbClr val="FF6B65"/>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71"/>
          <p:cNvSpPr txBox="1"/>
          <p:nvPr>
            <p:ph type="title"/>
          </p:nvPr>
        </p:nvSpPr>
        <p:spPr>
          <a:xfrm>
            <a:off x="431875" y="326725"/>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990000"/>
                </a:solidFill>
                <a:latin typeface="Rajdhani"/>
                <a:ea typeface="Rajdhani"/>
                <a:cs typeface="Rajdhani"/>
                <a:sym typeface="Rajdhani"/>
              </a:rPr>
              <a:t>3.3A Optimizing K-Means Clustering Model </a:t>
            </a:r>
            <a:endParaRPr b="1" sz="1900">
              <a:solidFill>
                <a:srgbClr val="990000"/>
              </a:solidFill>
              <a:latin typeface="Rajdhani"/>
              <a:ea typeface="Rajdhani"/>
              <a:cs typeface="Rajdhani"/>
              <a:sym typeface="Rajdhani"/>
            </a:endParaRPr>
          </a:p>
          <a:p>
            <a:pPr indent="0" lvl="0" marL="0" rtl="0" algn="ctr">
              <a:spcBef>
                <a:spcPts val="0"/>
              </a:spcBef>
              <a:spcAft>
                <a:spcPts val="0"/>
              </a:spcAft>
              <a:buNone/>
            </a:pPr>
            <a:r>
              <a:rPr b="1" lang="en" sz="1900">
                <a:solidFill>
                  <a:srgbClr val="990000"/>
                </a:solidFill>
                <a:latin typeface="Rajdhani"/>
                <a:ea typeface="Rajdhani"/>
                <a:cs typeface="Rajdhani"/>
                <a:sym typeface="Rajdhani"/>
              </a:rPr>
              <a:t>with Age_in_Years, Present_employment_since, Credit_History</a:t>
            </a:r>
            <a:endParaRPr b="1" sz="1900">
              <a:solidFill>
                <a:srgbClr val="990000"/>
              </a:solidFill>
              <a:latin typeface="Rajdhani"/>
              <a:ea typeface="Rajdhani"/>
              <a:cs typeface="Rajdhani"/>
              <a:sym typeface="Rajdhani"/>
            </a:endParaRPr>
          </a:p>
        </p:txBody>
      </p:sp>
      <p:sp>
        <p:nvSpPr>
          <p:cNvPr id="1314" name="Google Shape;1314;p71"/>
          <p:cNvSpPr txBox="1"/>
          <p:nvPr>
            <p:ph type="title"/>
          </p:nvPr>
        </p:nvSpPr>
        <p:spPr>
          <a:xfrm>
            <a:off x="731700" y="934950"/>
            <a:ext cx="7680600" cy="6924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Font typeface="Rajdhani"/>
              <a:buChar char="❏"/>
            </a:pPr>
            <a:r>
              <a:rPr b="1" lang="en" sz="1300">
                <a:latin typeface="Rajdhani"/>
                <a:ea typeface="Rajdhani"/>
                <a:cs typeface="Rajdhani"/>
                <a:sym typeface="Rajdhani"/>
              </a:rPr>
              <a:t>Using Silhouette Analysis instead of Elbow Method with SSE to obtain optimal number of clusters given that Silhouette Score will be used as our common performance measure</a:t>
            </a:r>
            <a:endParaRPr b="1" sz="1300">
              <a:latin typeface="Rajdhani"/>
              <a:ea typeface="Rajdhani"/>
              <a:cs typeface="Rajdhani"/>
              <a:sym typeface="Rajdhani"/>
            </a:endParaRPr>
          </a:p>
        </p:txBody>
      </p:sp>
      <p:sp>
        <p:nvSpPr>
          <p:cNvPr id="1315" name="Google Shape;1315;p71"/>
          <p:cNvSpPr txBox="1"/>
          <p:nvPr/>
        </p:nvSpPr>
        <p:spPr>
          <a:xfrm>
            <a:off x="1103900" y="1472725"/>
            <a:ext cx="471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Rajdhani"/>
                <a:ea typeface="Rajdhani"/>
                <a:cs typeface="Rajdhani"/>
                <a:sym typeface="Rajdhani"/>
              </a:rPr>
              <a:t>By testing range of K-values from 2 to 6:</a:t>
            </a:r>
            <a:endParaRPr b="1" sz="1000">
              <a:solidFill>
                <a:schemeClr val="lt1"/>
              </a:solidFill>
              <a:latin typeface="Rajdhani"/>
              <a:ea typeface="Rajdhani"/>
              <a:cs typeface="Rajdhani"/>
              <a:sym typeface="Rajdhani"/>
            </a:endParaRPr>
          </a:p>
          <a:p>
            <a:pPr indent="0" lvl="0" marL="0" rtl="0" algn="l">
              <a:spcBef>
                <a:spcPts val="0"/>
              </a:spcBef>
              <a:spcAft>
                <a:spcPts val="0"/>
              </a:spcAft>
              <a:buNone/>
            </a:pPr>
            <a:r>
              <a:rPr b="1" lang="en" sz="1000">
                <a:solidFill>
                  <a:srgbClr val="212121"/>
                </a:solidFill>
                <a:latin typeface="Rajdhani"/>
                <a:ea typeface="Rajdhani"/>
                <a:cs typeface="Rajdhani"/>
                <a:sym typeface="Rajdhani"/>
              </a:rPr>
              <a:t>N_clusters = 2 has provided the highest Silhouette Score of 0.3603 (4 d.p.)</a:t>
            </a:r>
            <a:endParaRPr b="1" sz="1000">
              <a:solidFill>
                <a:srgbClr val="212121"/>
              </a:solidFill>
              <a:latin typeface="Rajdhani"/>
              <a:ea typeface="Rajdhani"/>
              <a:cs typeface="Rajdhani"/>
              <a:sym typeface="Rajdhani"/>
            </a:endParaRPr>
          </a:p>
        </p:txBody>
      </p:sp>
      <p:pic>
        <p:nvPicPr>
          <p:cNvPr id="1316" name="Google Shape;1316;p71"/>
          <p:cNvPicPr preferRelativeResize="0"/>
          <p:nvPr/>
        </p:nvPicPr>
        <p:blipFill>
          <a:blip r:embed="rId3">
            <a:alphaModFix/>
          </a:blip>
          <a:stretch>
            <a:fillRect/>
          </a:stretch>
        </p:blipFill>
        <p:spPr>
          <a:xfrm>
            <a:off x="1148975" y="2740125"/>
            <a:ext cx="3779471" cy="1924675"/>
          </a:xfrm>
          <a:prstGeom prst="rect">
            <a:avLst/>
          </a:prstGeom>
          <a:noFill/>
          <a:ln>
            <a:noFill/>
          </a:ln>
        </p:spPr>
      </p:pic>
      <p:pic>
        <p:nvPicPr>
          <p:cNvPr id="1317" name="Google Shape;1317;p71"/>
          <p:cNvPicPr preferRelativeResize="0"/>
          <p:nvPr/>
        </p:nvPicPr>
        <p:blipFill>
          <a:blip r:embed="rId4">
            <a:alphaModFix/>
          </a:blip>
          <a:stretch>
            <a:fillRect/>
          </a:stretch>
        </p:blipFill>
        <p:spPr>
          <a:xfrm>
            <a:off x="1148975" y="1992100"/>
            <a:ext cx="3732000" cy="607800"/>
          </a:xfrm>
          <a:prstGeom prst="roundRect">
            <a:avLst>
              <a:gd fmla="val 16667" name="adj"/>
            </a:avLst>
          </a:prstGeom>
          <a:noFill/>
          <a:ln cap="flat" cmpd="sng" w="19050">
            <a:solidFill>
              <a:srgbClr val="00C3B1"/>
            </a:solidFill>
            <a:prstDash val="solid"/>
            <a:round/>
            <a:headEnd len="sm" w="sm" type="none"/>
            <a:tailEnd len="sm" w="sm" type="none"/>
          </a:ln>
        </p:spPr>
      </p:pic>
      <p:pic>
        <p:nvPicPr>
          <p:cNvPr id="1318" name="Google Shape;1318;p71"/>
          <p:cNvPicPr preferRelativeResize="0"/>
          <p:nvPr/>
        </p:nvPicPr>
        <p:blipFill>
          <a:blip r:embed="rId5">
            <a:alphaModFix/>
          </a:blip>
          <a:stretch>
            <a:fillRect/>
          </a:stretch>
        </p:blipFill>
        <p:spPr>
          <a:xfrm>
            <a:off x="5253600" y="1696850"/>
            <a:ext cx="3022301" cy="292785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72"/>
          <p:cNvSpPr txBox="1"/>
          <p:nvPr>
            <p:ph type="title"/>
          </p:nvPr>
        </p:nvSpPr>
        <p:spPr>
          <a:xfrm>
            <a:off x="385050" y="2598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990000"/>
                </a:solidFill>
                <a:latin typeface="Rajdhani"/>
                <a:ea typeface="Rajdhani"/>
                <a:cs typeface="Rajdhani"/>
                <a:sym typeface="Rajdhani"/>
              </a:rPr>
              <a:t>3.3B Building Hierarchical Clustering Model </a:t>
            </a:r>
            <a:endParaRPr b="1" sz="1900">
              <a:solidFill>
                <a:srgbClr val="990000"/>
              </a:solidFill>
              <a:latin typeface="Rajdhani"/>
              <a:ea typeface="Rajdhani"/>
              <a:cs typeface="Rajdhani"/>
              <a:sym typeface="Rajdhani"/>
            </a:endParaRPr>
          </a:p>
          <a:p>
            <a:pPr indent="0" lvl="0" marL="0" rtl="0" algn="ctr">
              <a:spcBef>
                <a:spcPts val="0"/>
              </a:spcBef>
              <a:spcAft>
                <a:spcPts val="0"/>
              </a:spcAft>
              <a:buNone/>
            </a:pPr>
            <a:r>
              <a:rPr b="1" lang="en" sz="1900">
                <a:solidFill>
                  <a:srgbClr val="990000"/>
                </a:solidFill>
                <a:latin typeface="Rajdhani"/>
                <a:ea typeface="Rajdhani"/>
                <a:cs typeface="Rajdhani"/>
                <a:sym typeface="Rajdhani"/>
              </a:rPr>
              <a:t>with Age_in_Years, Present_employment_since, Credit_History</a:t>
            </a:r>
            <a:endParaRPr b="1" sz="1900">
              <a:solidFill>
                <a:srgbClr val="990000"/>
              </a:solidFill>
              <a:latin typeface="Rajdhani"/>
              <a:ea typeface="Rajdhani"/>
              <a:cs typeface="Rajdhani"/>
              <a:sym typeface="Rajdhani"/>
            </a:endParaRPr>
          </a:p>
        </p:txBody>
      </p:sp>
      <p:sp>
        <p:nvSpPr>
          <p:cNvPr id="1324" name="Google Shape;1324;p72"/>
          <p:cNvSpPr txBox="1"/>
          <p:nvPr>
            <p:ph type="title"/>
          </p:nvPr>
        </p:nvSpPr>
        <p:spPr>
          <a:xfrm>
            <a:off x="862500" y="999050"/>
            <a:ext cx="7419000" cy="5940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Objective: Understand how the age and number of years since present employment affects the credit history of a Bank Customer</a:t>
            </a:r>
            <a:endParaRPr b="1" sz="1500">
              <a:latin typeface="Rajdhani"/>
              <a:ea typeface="Rajdhani"/>
              <a:cs typeface="Rajdhani"/>
              <a:sym typeface="Rajdhani"/>
            </a:endParaRPr>
          </a:p>
        </p:txBody>
      </p:sp>
      <p:pic>
        <p:nvPicPr>
          <p:cNvPr id="1325" name="Google Shape;1325;p72"/>
          <p:cNvPicPr preferRelativeResize="0"/>
          <p:nvPr/>
        </p:nvPicPr>
        <p:blipFill>
          <a:blip r:embed="rId3">
            <a:alphaModFix/>
          </a:blip>
          <a:stretch>
            <a:fillRect/>
          </a:stretch>
        </p:blipFill>
        <p:spPr>
          <a:xfrm>
            <a:off x="876300" y="1593050"/>
            <a:ext cx="3031500" cy="2289000"/>
          </a:xfrm>
          <a:prstGeom prst="roundRect">
            <a:avLst>
              <a:gd fmla="val 16667" name="adj"/>
            </a:avLst>
          </a:prstGeom>
          <a:noFill/>
          <a:ln cap="flat" cmpd="sng" w="19050">
            <a:solidFill>
              <a:schemeClr val="lt1"/>
            </a:solidFill>
            <a:prstDash val="solid"/>
            <a:round/>
            <a:headEnd len="sm" w="sm" type="none"/>
            <a:tailEnd len="sm" w="sm" type="none"/>
          </a:ln>
        </p:spPr>
      </p:pic>
      <p:cxnSp>
        <p:nvCxnSpPr>
          <p:cNvPr id="1326" name="Google Shape;1326;p72"/>
          <p:cNvCxnSpPr>
            <a:endCxn id="1327" idx="1"/>
          </p:cNvCxnSpPr>
          <p:nvPr/>
        </p:nvCxnSpPr>
        <p:spPr>
          <a:xfrm>
            <a:off x="3907788" y="2635650"/>
            <a:ext cx="241800" cy="0"/>
          </a:xfrm>
          <a:prstGeom prst="straightConnector1">
            <a:avLst/>
          </a:prstGeom>
          <a:noFill/>
          <a:ln cap="flat" cmpd="sng" w="19050">
            <a:solidFill>
              <a:srgbClr val="00C3B1"/>
            </a:solidFill>
            <a:prstDash val="solid"/>
            <a:round/>
            <a:headEnd len="med" w="med" type="none"/>
            <a:tailEnd len="med" w="med" type="triangle"/>
          </a:ln>
        </p:spPr>
      </p:cxnSp>
      <p:sp>
        <p:nvSpPr>
          <p:cNvPr id="1327" name="Google Shape;1327;p72"/>
          <p:cNvSpPr/>
          <p:nvPr/>
        </p:nvSpPr>
        <p:spPr>
          <a:xfrm>
            <a:off x="4149588" y="2382900"/>
            <a:ext cx="1292100" cy="5055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Number of Clusters to build = 3 by observing  dendrogram</a:t>
            </a:r>
            <a:endParaRPr b="1" sz="900">
              <a:latin typeface="Rajdhani"/>
              <a:ea typeface="Rajdhani"/>
              <a:cs typeface="Rajdhani"/>
              <a:sym typeface="Rajdhani"/>
            </a:endParaRPr>
          </a:p>
        </p:txBody>
      </p:sp>
      <p:pic>
        <p:nvPicPr>
          <p:cNvPr id="1328" name="Google Shape;1328;p72"/>
          <p:cNvPicPr preferRelativeResize="0"/>
          <p:nvPr/>
        </p:nvPicPr>
        <p:blipFill>
          <a:blip r:embed="rId4">
            <a:alphaModFix/>
          </a:blip>
          <a:stretch>
            <a:fillRect/>
          </a:stretch>
        </p:blipFill>
        <p:spPr>
          <a:xfrm>
            <a:off x="815825" y="4027900"/>
            <a:ext cx="3534900" cy="692400"/>
          </a:xfrm>
          <a:prstGeom prst="roundRect">
            <a:avLst>
              <a:gd fmla="val 16667" name="adj"/>
            </a:avLst>
          </a:prstGeom>
          <a:noFill/>
          <a:ln cap="flat" cmpd="sng" w="19050">
            <a:solidFill>
              <a:schemeClr val="lt1"/>
            </a:solidFill>
            <a:prstDash val="solid"/>
            <a:round/>
            <a:headEnd len="sm" w="sm" type="none"/>
            <a:tailEnd len="sm" w="sm" type="none"/>
          </a:ln>
        </p:spPr>
      </p:pic>
      <p:sp>
        <p:nvSpPr>
          <p:cNvPr id="1329" name="Google Shape;1329;p72"/>
          <p:cNvSpPr/>
          <p:nvPr/>
        </p:nvSpPr>
        <p:spPr>
          <a:xfrm>
            <a:off x="815825" y="4608425"/>
            <a:ext cx="1946400" cy="111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2"/>
          <p:cNvSpPr/>
          <p:nvPr/>
        </p:nvSpPr>
        <p:spPr>
          <a:xfrm>
            <a:off x="2216525" y="4140200"/>
            <a:ext cx="733500" cy="87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2"/>
          <p:cNvSpPr/>
          <p:nvPr/>
        </p:nvSpPr>
        <p:spPr>
          <a:xfrm>
            <a:off x="2916900" y="4140200"/>
            <a:ext cx="588000" cy="87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2" name="Google Shape;1332;p72"/>
          <p:cNvCxnSpPr/>
          <p:nvPr/>
        </p:nvCxnSpPr>
        <p:spPr>
          <a:xfrm>
            <a:off x="4621800" y="3190450"/>
            <a:ext cx="664200" cy="6600"/>
          </a:xfrm>
          <a:prstGeom prst="straightConnector1">
            <a:avLst/>
          </a:prstGeom>
          <a:noFill/>
          <a:ln cap="flat" cmpd="sng" w="19050">
            <a:solidFill>
              <a:srgbClr val="FF6B65"/>
            </a:solidFill>
            <a:prstDash val="solid"/>
            <a:round/>
            <a:headEnd len="med" w="med" type="none"/>
            <a:tailEnd len="med" w="med" type="triangle"/>
          </a:ln>
        </p:spPr>
      </p:cxnSp>
      <p:pic>
        <p:nvPicPr>
          <p:cNvPr id="1333" name="Google Shape;1333;p72"/>
          <p:cNvPicPr preferRelativeResize="0"/>
          <p:nvPr/>
        </p:nvPicPr>
        <p:blipFill>
          <a:blip r:embed="rId5">
            <a:alphaModFix/>
          </a:blip>
          <a:stretch>
            <a:fillRect/>
          </a:stretch>
        </p:blipFill>
        <p:spPr>
          <a:xfrm>
            <a:off x="5567400" y="1445575"/>
            <a:ext cx="2667300" cy="2583959"/>
          </a:xfrm>
          <a:prstGeom prst="rect">
            <a:avLst/>
          </a:prstGeom>
          <a:noFill/>
          <a:ln>
            <a:noFill/>
          </a:ln>
        </p:spPr>
      </p:pic>
      <p:pic>
        <p:nvPicPr>
          <p:cNvPr id="1334" name="Google Shape;1334;p72"/>
          <p:cNvPicPr preferRelativeResize="0"/>
          <p:nvPr/>
        </p:nvPicPr>
        <p:blipFill>
          <a:blip r:embed="rId6">
            <a:alphaModFix/>
          </a:blip>
          <a:stretch>
            <a:fillRect/>
          </a:stretch>
        </p:blipFill>
        <p:spPr>
          <a:xfrm>
            <a:off x="5155362" y="4174675"/>
            <a:ext cx="3585000" cy="505500"/>
          </a:xfrm>
          <a:prstGeom prst="roundRect">
            <a:avLst>
              <a:gd fmla="val 16667" name="adj"/>
            </a:avLst>
          </a:prstGeom>
          <a:noFill/>
          <a:ln cap="flat" cmpd="sng" w="19050">
            <a:solidFill>
              <a:srgbClr val="00C3B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73"/>
          <p:cNvSpPr txBox="1"/>
          <p:nvPr>
            <p:ph type="title"/>
          </p:nvPr>
        </p:nvSpPr>
        <p:spPr>
          <a:xfrm>
            <a:off x="385050" y="25985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990000"/>
                </a:solidFill>
                <a:latin typeface="Rajdhani"/>
                <a:ea typeface="Rajdhani"/>
                <a:cs typeface="Rajdhani"/>
                <a:sym typeface="Rajdhani"/>
              </a:rPr>
              <a:t>3.3B Optimizing Hierarchical Clustering Model </a:t>
            </a:r>
            <a:endParaRPr b="1" sz="1900">
              <a:solidFill>
                <a:srgbClr val="990000"/>
              </a:solidFill>
              <a:latin typeface="Rajdhani"/>
              <a:ea typeface="Rajdhani"/>
              <a:cs typeface="Rajdhani"/>
              <a:sym typeface="Rajdhani"/>
            </a:endParaRPr>
          </a:p>
          <a:p>
            <a:pPr indent="0" lvl="0" marL="0" rtl="0" algn="ctr">
              <a:spcBef>
                <a:spcPts val="0"/>
              </a:spcBef>
              <a:spcAft>
                <a:spcPts val="0"/>
              </a:spcAft>
              <a:buNone/>
            </a:pPr>
            <a:r>
              <a:rPr b="1" lang="en" sz="1900">
                <a:solidFill>
                  <a:srgbClr val="990000"/>
                </a:solidFill>
                <a:latin typeface="Rajdhani"/>
                <a:ea typeface="Rajdhani"/>
                <a:cs typeface="Rajdhani"/>
                <a:sym typeface="Rajdhani"/>
              </a:rPr>
              <a:t>with Age_in_Years, Present_employment_since, Credit_History</a:t>
            </a:r>
            <a:endParaRPr b="1" sz="1900">
              <a:solidFill>
                <a:srgbClr val="990000"/>
              </a:solidFill>
              <a:latin typeface="Rajdhani"/>
              <a:ea typeface="Rajdhani"/>
              <a:cs typeface="Rajdhani"/>
              <a:sym typeface="Rajdhani"/>
            </a:endParaRPr>
          </a:p>
        </p:txBody>
      </p:sp>
      <p:sp>
        <p:nvSpPr>
          <p:cNvPr id="1340" name="Google Shape;1340;p73"/>
          <p:cNvSpPr txBox="1"/>
          <p:nvPr/>
        </p:nvSpPr>
        <p:spPr>
          <a:xfrm>
            <a:off x="391750" y="4065000"/>
            <a:ext cx="4575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Rajdhani"/>
                <a:ea typeface="Rajdhani"/>
                <a:cs typeface="Rajdhani"/>
                <a:sym typeface="Rajdhani"/>
              </a:rPr>
              <a:t>By testing range of K-values from 2 to 6:</a:t>
            </a:r>
            <a:endParaRPr b="1" sz="1300">
              <a:solidFill>
                <a:schemeClr val="lt1"/>
              </a:solidFill>
              <a:latin typeface="Rajdhani"/>
              <a:ea typeface="Rajdhani"/>
              <a:cs typeface="Rajdhani"/>
              <a:sym typeface="Rajdhani"/>
            </a:endParaRPr>
          </a:p>
          <a:p>
            <a:pPr indent="0" lvl="0" marL="0" rtl="0" algn="ctr">
              <a:spcBef>
                <a:spcPts val="0"/>
              </a:spcBef>
              <a:spcAft>
                <a:spcPts val="0"/>
              </a:spcAft>
              <a:buNone/>
            </a:pPr>
            <a:r>
              <a:rPr b="1" lang="en" sz="1000">
                <a:solidFill>
                  <a:srgbClr val="212121"/>
                </a:solidFill>
                <a:latin typeface="Rajdhani"/>
                <a:ea typeface="Rajdhani"/>
                <a:cs typeface="Rajdhani"/>
                <a:sym typeface="Rajdhani"/>
              </a:rPr>
              <a:t>N_clusters = 2 has provided the highest Silhouette Score of 0.3203 (4 d.p.)</a:t>
            </a:r>
            <a:endParaRPr b="1" sz="1000">
              <a:solidFill>
                <a:srgbClr val="212121"/>
              </a:solidFill>
              <a:latin typeface="Rajdhani"/>
              <a:ea typeface="Rajdhani"/>
              <a:cs typeface="Rajdhani"/>
              <a:sym typeface="Rajdhani"/>
            </a:endParaRPr>
          </a:p>
        </p:txBody>
      </p:sp>
      <p:sp>
        <p:nvSpPr>
          <p:cNvPr id="1341" name="Google Shape;1341;p73"/>
          <p:cNvSpPr txBox="1"/>
          <p:nvPr/>
        </p:nvSpPr>
        <p:spPr>
          <a:xfrm>
            <a:off x="812625" y="949800"/>
            <a:ext cx="358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chemeClr val="lt1"/>
                </a:solidFill>
                <a:latin typeface="Rajdhani"/>
                <a:ea typeface="Rajdhani"/>
                <a:cs typeface="Rajdhani"/>
                <a:sym typeface="Rajdhani"/>
              </a:rPr>
              <a:t>Silhouette Scores by testing K-Values from 2 to 6</a:t>
            </a:r>
            <a:endParaRPr b="1" sz="1300">
              <a:solidFill>
                <a:schemeClr val="lt1"/>
              </a:solidFill>
              <a:latin typeface="Rajdhani"/>
              <a:ea typeface="Rajdhani"/>
              <a:cs typeface="Rajdhani"/>
              <a:sym typeface="Rajdhani"/>
            </a:endParaRPr>
          </a:p>
        </p:txBody>
      </p:sp>
      <p:sp>
        <p:nvSpPr>
          <p:cNvPr id="1342" name="Google Shape;1342;p73"/>
          <p:cNvSpPr txBox="1"/>
          <p:nvPr/>
        </p:nvSpPr>
        <p:spPr>
          <a:xfrm>
            <a:off x="4706375" y="967400"/>
            <a:ext cx="358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chemeClr val="lt1"/>
                </a:solidFill>
                <a:latin typeface="Rajdhani"/>
                <a:ea typeface="Rajdhani"/>
                <a:cs typeface="Rajdhani"/>
                <a:sym typeface="Rajdhani"/>
              </a:rPr>
              <a:t>Building Hierarchical Clustering Model (K=2)</a:t>
            </a:r>
            <a:endParaRPr b="1" sz="1300">
              <a:solidFill>
                <a:schemeClr val="lt1"/>
              </a:solidFill>
              <a:latin typeface="Rajdhani"/>
              <a:ea typeface="Rajdhani"/>
              <a:cs typeface="Rajdhani"/>
              <a:sym typeface="Rajdhani"/>
            </a:endParaRPr>
          </a:p>
        </p:txBody>
      </p:sp>
      <p:cxnSp>
        <p:nvCxnSpPr>
          <p:cNvPr id="1343" name="Google Shape;1343;p73"/>
          <p:cNvCxnSpPr/>
          <p:nvPr/>
        </p:nvCxnSpPr>
        <p:spPr>
          <a:xfrm flipH="1" rot="10800000">
            <a:off x="4347550" y="2631175"/>
            <a:ext cx="617100" cy="10800"/>
          </a:xfrm>
          <a:prstGeom prst="straightConnector1">
            <a:avLst/>
          </a:prstGeom>
          <a:noFill/>
          <a:ln cap="flat" cmpd="sng" w="19050">
            <a:solidFill>
              <a:srgbClr val="FF6B65"/>
            </a:solidFill>
            <a:prstDash val="solid"/>
            <a:round/>
            <a:headEnd len="med" w="med" type="none"/>
            <a:tailEnd len="med" w="med" type="triangle"/>
          </a:ln>
        </p:spPr>
      </p:cxnSp>
      <p:pic>
        <p:nvPicPr>
          <p:cNvPr id="1344" name="Google Shape;1344;p73"/>
          <p:cNvPicPr preferRelativeResize="0"/>
          <p:nvPr/>
        </p:nvPicPr>
        <p:blipFill>
          <a:blip r:embed="rId3">
            <a:alphaModFix/>
          </a:blip>
          <a:stretch>
            <a:fillRect/>
          </a:stretch>
        </p:blipFill>
        <p:spPr>
          <a:xfrm>
            <a:off x="883275" y="1297975"/>
            <a:ext cx="3413100" cy="1270200"/>
          </a:xfrm>
          <a:prstGeom prst="roundRect">
            <a:avLst>
              <a:gd fmla="val 16667" name="adj"/>
            </a:avLst>
          </a:prstGeom>
          <a:noFill/>
          <a:ln cap="flat" cmpd="sng" w="19050">
            <a:solidFill>
              <a:schemeClr val="lt1"/>
            </a:solidFill>
            <a:prstDash val="solid"/>
            <a:round/>
            <a:headEnd len="sm" w="sm" type="none"/>
            <a:tailEnd len="sm" w="sm" type="none"/>
          </a:ln>
        </p:spPr>
      </p:pic>
      <p:pic>
        <p:nvPicPr>
          <p:cNvPr id="1345" name="Google Shape;1345;p73"/>
          <p:cNvPicPr preferRelativeResize="0"/>
          <p:nvPr/>
        </p:nvPicPr>
        <p:blipFill>
          <a:blip r:embed="rId4">
            <a:alphaModFix/>
          </a:blip>
          <a:stretch>
            <a:fillRect/>
          </a:stretch>
        </p:blipFill>
        <p:spPr>
          <a:xfrm>
            <a:off x="899825" y="2861867"/>
            <a:ext cx="3379999" cy="1203125"/>
          </a:xfrm>
          <a:prstGeom prst="rect">
            <a:avLst/>
          </a:prstGeom>
          <a:noFill/>
          <a:ln cap="flat" cmpd="sng" w="19050">
            <a:solidFill>
              <a:schemeClr val="lt1"/>
            </a:solidFill>
            <a:prstDash val="solid"/>
            <a:round/>
            <a:headEnd len="sm" w="sm" type="none"/>
            <a:tailEnd len="sm" w="sm" type="none"/>
          </a:ln>
        </p:spPr>
      </p:pic>
      <p:sp>
        <p:nvSpPr>
          <p:cNvPr id="1346" name="Google Shape;1346;p73"/>
          <p:cNvSpPr/>
          <p:nvPr/>
        </p:nvSpPr>
        <p:spPr>
          <a:xfrm>
            <a:off x="1115373" y="2885187"/>
            <a:ext cx="262500" cy="1156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7" name="Google Shape;1347;p73"/>
          <p:cNvPicPr preferRelativeResize="0"/>
          <p:nvPr/>
        </p:nvPicPr>
        <p:blipFill>
          <a:blip r:embed="rId5">
            <a:alphaModFix/>
          </a:blip>
          <a:stretch>
            <a:fillRect/>
          </a:stretch>
        </p:blipFill>
        <p:spPr>
          <a:xfrm>
            <a:off x="4850675" y="1341707"/>
            <a:ext cx="3299700" cy="900000"/>
          </a:xfrm>
          <a:prstGeom prst="roundRect">
            <a:avLst>
              <a:gd fmla="val 16667" name="adj"/>
            </a:avLst>
          </a:prstGeom>
          <a:noFill/>
          <a:ln cap="flat" cmpd="sng" w="19050">
            <a:solidFill>
              <a:srgbClr val="00C3B1"/>
            </a:solidFill>
            <a:prstDash val="solid"/>
            <a:round/>
            <a:headEnd len="sm" w="sm" type="none"/>
            <a:tailEnd len="sm" w="sm" type="none"/>
          </a:ln>
        </p:spPr>
      </p:pic>
      <p:pic>
        <p:nvPicPr>
          <p:cNvPr id="1348" name="Google Shape;1348;p73"/>
          <p:cNvPicPr preferRelativeResize="0"/>
          <p:nvPr/>
        </p:nvPicPr>
        <p:blipFill>
          <a:blip r:embed="rId6">
            <a:alphaModFix/>
          </a:blip>
          <a:stretch>
            <a:fillRect/>
          </a:stretch>
        </p:blipFill>
        <p:spPr>
          <a:xfrm>
            <a:off x="5152462" y="2307550"/>
            <a:ext cx="2696100" cy="2497800"/>
          </a:xfrm>
          <a:prstGeom prst="roundRect">
            <a:avLst>
              <a:gd fmla="val 16667" name="adj"/>
            </a:avLst>
          </a:prstGeom>
          <a:noFill/>
          <a:ln cap="flat" cmpd="sng" w="19050">
            <a:solidFill>
              <a:srgbClr val="00C3B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74"/>
          <p:cNvSpPr txBox="1"/>
          <p:nvPr>
            <p:ph idx="4294967295" type="title"/>
          </p:nvPr>
        </p:nvSpPr>
        <p:spPr>
          <a:xfrm>
            <a:off x="431875" y="326725"/>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4A86E8"/>
                </a:solidFill>
                <a:latin typeface="Rajdhani"/>
                <a:ea typeface="Rajdhani"/>
                <a:cs typeface="Rajdhani"/>
                <a:sym typeface="Rajdhani"/>
              </a:rPr>
              <a:t>3.4A Building K-Means Clustering Model </a:t>
            </a:r>
            <a:endParaRPr b="1" sz="1900">
              <a:solidFill>
                <a:srgbClr val="4A86E8"/>
              </a:solidFill>
              <a:latin typeface="Rajdhani"/>
              <a:ea typeface="Rajdhani"/>
              <a:cs typeface="Rajdhani"/>
              <a:sym typeface="Rajdhani"/>
            </a:endParaRPr>
          </a:p>
          <a:p>
            <a:pPr indent="0" lvl="0" marL="0" rtl="0" algn="ctr">
              <a:spcBef>
                <a:spcPts val="0"/>
              </a:spcBef>
              <a:spcAft>
                <a:spcPts val="0"/>
              </a:spcAft>
              <a:buNone/>
            </a:pPr>
            <a:r>
              <a:rPr b="1" lang="en" sz="1900">
                <a:solidFill>
                  <a:srgbClr val="4A86E8"/>
                </a:solidFill>
                <a:latin typeface="Rajdhani"/>
                <a:ea typeface="Rajdhani"/>
                <a:cs typeface="Rajdhani"/>
                <a:sym typeface="Rajdhani"/>
              </a:rPr>
              <a:t>with Credit_amount, Number_of_existing_credits_at_this_bank, Credit_History</a:t>
            </a:r>
            <a:endParaRPr b="1" sz="1900">
              <a:solidFill>
                <a:srgbClr val="4A86E8"/>
              </a:solidFill>
              <a:latin typeface="Rajdhani"/>
              <a:ea typeface="Rajdhani"/>
              <a:cs typeface="Rajdhani"/>
              <a:sym typeface="Rajdhani"/>
            </a:endParaRPr>
          </a:p>
        </p:txBody>
      </p:sp>
      <p:pic>
        <p:nvPicPr>
          <p:cNvPr id="1354" name="Google Shape;1354;p74"/>
          <p:cNvPicPr preferRelativeResize="0"/>
          <p:nvPr/>
        </p:nvPicPr>
        <p:blipFill rotWithShape="1">
          <a:blip r:embed="rId3">
            <a:alphaModFix/>
          </a:blip>
          <a:srcRect b="0" l="0" r="7106" t="0"/>
          <a:stretch/>
        </p:blipFill>
        <p:spPr>
          <a:xfrm>
            <a:off x="822375" y="1906250"/>
            <a:ext cx="3044100" cy="2625600"/>
          </a:xfrm>
          <a:prstGeom prst="roundRect">
            <a:avLst>
              <a:gd fmla="val 16667" name="adj"/>
            </a:avLst>
          </a:prstGeom>
          <a:noFill/>
          <a:ln cap="flat" cmpd="sng" w="19050">
            <a:solidFill>
              <a:schemeClr val="lt1"/>
            </a:solidFill>
            <a:prstDash val="solid"/>
            <a:round/>
            <a:headEnd len="sm" w="sm" type="none"/>
            <a:tailEnd len="sm" w="sm" type="none"/>
          </a:ln>
        </p:spPr>
      </p:pic>
      <p:sp>
        <p:nvSpPr>
          <p:cNvPr id="1355" name="Google Shape;1355;p74"/>
          <p:cNvSpPr/>
          <p:nvPr/>
        </p:nvSpPr>
        <p:spPr>
          <a:xfrm>
            <a:off x="892751" y="2309150"/>
            <a:ext cx="1797000" cy="234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4"/>
          <p:cNvSpPr/>
          <p:nvPr/>
        </p:nvSpPr>
        <p:spPr>
          <a:xfrm>
            <a:off x="3070500" y="2271350"/>
            <a:ext cx="14901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Z-Score Transformation</a:t>
            </a:r>
            <a:endParaRPr b="1" sz="900">
              <a:latin typeface="Rajdhani"/>
              <a:ea typeface="Rajdhani"/>
              <a:cs typeface="Rajdhani"/>
              <a:sym typeface="Rajdhani"/>
            </a:endParaRPr>
          </a:p>
        </p:txBody>
      </p:sp>
      <p:cxnSp>
        <p:nvCxnSpPr>
          <p:cNvPr id="1357" name="Google Shape;1357;p74"/>
          <p:cNvCxnSpPr>
            <a:endCxn id="1356" idx="1"/>
          </p:cNvCxnSpPr>
          <p:nvPr/>
        </p:nvCxnSpPr>
        <p:spPr>
          <a:xfrm>
            <a:off x="2710500" y="2426450"/>
            <a:ext cx="360000" cy="0"/>
          </a:xfrm>
          <a:prstGeom prst="straightConnector1">
            <a:avLst/>
          </a:prstGeom>
          <a:noFill/>
          <a:ln cap="flat" cmpd="sng" w="19050">
            <a:solidFill>
              <a:srgbClr val="00C3B1"/>
            </a:solidFill>
            <a:prstDash val="solid"/>
            <a:round/>
            <a:headEnd len="med" w="med" type="none"/>
            <a:tailEnd len="med" w="med" type="triangle"/>
          </a:ln>
        </p:spPr>
      </p:cxnSp>
      <p:sp>
        <p:nvSpPr>
          <p:cNvPr id="1358" name="Google Shape;1358;p74"/>
          <p:cNvSpPr/>
          <p:nvPr/>
        </p:nvSpPr>
        <p:spPr>
          <a:xfrm>
            <a:off x="892751" y="2713025"/>
            <a:ext cx="2720400" cy="439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4"/>
          <p:cNvSpPr/>
          <p:nvPr/>
        </p:nvSpPr>
        <p:spPr>
          <a:xfrm>
            <a:off x="3866350" y="2777825"/>
            <a:ext cx="14406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Building with 4 Clusters</a:t>
            </a:r>
            <a:endParaRPr b="1" sz="900">
              <a:latin typeface="Rajdhani"/>
              <a:ea typeface="Rajdhani"/>
              <a:cs typeface="Rajdhani"/>
              <a:sym typeface="Rajdhani"/>
            </a:endParaRPr>
          </a:p>
          <a:p>
            <a:pPr indent="0" lvl="0" marL="0" rtl="0" algn="ctr">
              <a:spcBef>
                <a:spcPts val="0"/>
              </a:spcBef>
              <a:spcAft>
                <a:spcPts val="0"/>
              </a:spcAft>
              <a:buNone/>
            </a:pPr>
            <a:r>
              <a:rPr b="1" lang="en" sz="900">
                <a:latin typeface="Rajdhani"/>
                <a:ea typeface="Rajdhani"/>
                <a:cs typeface="Rajdhani"/>
                <a:sym typeface="Rajdhani"/>
              </a:rPr>
              <a:t>Initially and fitting model</a:t>
            </a:r>
            <a:endParaRPr b="1" sz="900">
              <a:latin typeface="Rajdhani"/>
              <a:ea typeface="Rajdhani"/>
              <a:cs typeface="Rajdhani"/>
              <a:sym typeface="Rajdhani"/>
            </a:endParaRPr>
          </a:p>
        </p:txBody>
      </p:sp>
      <p:cxnSp>
        <p:nvCxnSpPr>
          <p:cNvPr id="1360" name="Google Shape;1360;p74"/>
          <p:cNvCxnSpPr>
            <a:stCxn id="1358" idx="3"/>
            <a:endCxn id="1359" idx="1"/>
          </p:cNvCxnSpPr>
          <p:nvPr/>
        </p:nvCxnSpPr>
        <p:spPr>
          <a:xfrm>
            <a:off x="3613151" y="2932925"/>
            <a:ext cx="253200" cy="0"/>
          </a:xfrm>
          <a:prstGeom prst="straightConnector1">
            <a:avLst/>
          </a:prstGeom>
          <a:noFill/>
          <a:ln cap="flat" cmpd="sng" w="19050">
            <a:solidFill>
              <a:srgbClr val="00C3B1"/>
            </a:solidFill>
            <a:prstDash val="solid"/>
            <a:round/>
            <a:headEnd len="med" w="med" type="none"/>
            <a:tailEnd len="med" w="med" type="triangle"/>
          </a:ln>
        </p:spPr>
      </p:cxnSp>
      <p:sp>
        <p:nvSpPr>
          <p:cNvPr id="1361" name="Google Shape;1361;p74"/>
          <p:cNvSpPr/>
          <p:nvPr/>
        </p:nvSpPr>
        <p:spPr>
          <a:xfrm>
            <a:off x="931175" y="4221638"/>
            <a:ext cx="2436300" cy="310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4"/>
          <p:cNvSpPr/>
          <p:nvPr/>
        </p:nvSpPr>
        <p:spPr>
          <a:xfrm>
            <a:off x="3693275" y="4221650"/>
            <a:ext cx="1490100" cy="3102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Assigning Cluster Group</a:t>
            </a:r>
            <a:endParaRPr b="1" sz="900">
              <a:latin typeface="Rajdhani"/>
              <a:ea typeface="Rajdhani"/>
              <a:cs typeface="Rajdhani"/>
              <a:sym typeface="Rajdhani"/>
            </a:endParaRPr>
          </a:p>
        </p:txBody>
      </p:sp>
      <p:cxnSp>
        <p:nvCxnSpPr>
          <p:cNvPr id="1363" name="Google Shape;1363;p74"/>
          <p:cNvCxnSpPr>
            <a:stCxn id="1361" idx="3"/>
            <a:endCxn id="1362" idx="1"/>
          </p:cNvCxnSpPr>
          <p:nvPr/>
        </p:nvCxnSpPr>
        <p:spPr>
          <a:xfrm>
            <a:off x="3367475" y="4376738"/>
            <a:ext cx="325800" cy="0"/>
          </a:xfrm>
          <a:prstGeom prst="straightConnector1">
            <a:avLst/>
          </a:prstGeom>
          <a:noFill/>
          <a:ln cap="flat" cmpd="sng" w="19050">
            <a:solidFill>
              <a:srgbClr val="00C3B1"/>
            </a:solidFill>
            <a:prstDash val="solid"/>
            <a:round/>
            <a:headEnd len="med" w="med" type="none"/>
            <a:tailEnd len="med" w="med" type="triangle"/>
          </a:ln>
        </p:spPr>
      </p:cxnSp>
      <p:cxnSp>
        <p:nvCxnSpPr>
          <p:cNvPr id="1364" name="Google Shape;1364;p74"/>
          <p:cNvCxnSpPr/>
          <p:nvPr/>
        </p:nvCxnSpPr>
        <p:spPr>
          <a:xfrm>
            <a:off x="4284875" y="3284300"/>
            <a:ext cx="898500" cy="8100"/>
          </a:xfrm>
          <a:prstGeom prst="straightConnector1">
            <a:avLst/>
          </a:prstGeom>
          <a:noFill/>
          <a:ln cap="flat" cmpd="sng" w="19050">
            <a:solidFill>
              <a:srgbClr val="FF6B65"/>
            </a:solidFill>
            <a:prstDash val="solid"/>
            <a:round/>
            <a:headEnd len="med" w="med" type="none"/>
            <a:tailEnd len="med" w="med" type="triangle"/>
          </a:ln>
        </p:spPr>
      </p:cxnSp>
      <p:pic>
        <p:nvPicPr>
          <p:cNvPr id="1365" name="Google Shape;1365;p74"/>
          <p:cNvPicPr preferRelativeResize="0"/>
          <p:nvPr/>
        </p:nvPicPr>
        <p:blipFill>
          <a:blip r:embed="rId4">
            <a:alphaModFix/>
          </a:blip>
          <a:stretch>
            <a:fillRect/>
          </a:stretch>
        </p:blipFill>
        <p:spPr>
          <a:xfrm>
            <a:off x="5560150" y="1578500"/>
            <a:ext cx="2948700" cy="2453100"/>
          </a:xfrm>
          <a:prstGeom prst="roundRect">
            <a:avLst>
              <a:gd fmla="val 16667" name="adj"/>
            </a:avLst>
          </a:prstGeom>
          <a:noFill/>
          <a:ln cap="flat" cmpd="sng" w="19050">
            <a:solidFill>
              <a:srgbClr val="00C3B1"/>
            </a:solidFill>
            <a:prstDash val="solid"/>
            <a:round/>
            <a:headEnd len="sm" w="sm" type="none"/>
            <a:tailEnd len="sm" w="sm" type="none"/>
          </a:ln>
        </p:spPr>
      </p:pic>
      <p:pic>
        <p:nvPicPr>
          <p:cNvPr id="1366" name="Google Shape;1366;p74"/>
          <p:cNvPicPr preferRelativeResize="0"/>
          <p:nvPr/>
        </p:nvPicPr>
        <p:blipFill>
          <a:blip r:embed="rId5">
            <a:alphaModFix/>
          </a:blip>
          <a:stretch>
            <a:fillRect/>
          </a:stretch>
        </p:blipFill>
        <p:spPr>
          <a:xfrm>
            <a:off x="5440725" y="4182975"/>
            <a:ext cx="3276000" cy="497700"/>
          </a:xfrm>
          <a:prstGeom prst="roundRect">
            <a:avLst>
              <a:gd fmla="val 16667" name="adj"/>
            </a:avLst>
          </a:prstGeom>
          <a:noFill/>
          <a:ln cap="flat" cmpd="sng" w="19050">
            <a:solidFill>
              <a:srgbClr val="00C3B1"/>
            </a:solidFill>
            <a:prstDash val="solid"/>
            <a:round/>
            <a:headEnd len="sm" w="sm" type="none"/>
            <a:tailEnd len="sm" w="sm" type="none"/>
          </a:ln>
        </p:spPr>
      </p:pic>
      <p:sp>
        <p:nvSpPr>
          <p:cNvPr id="1367" name="Google Shape;1367;p74"/>
          <p:cNvSpPr txBox="1"/>
          <p:nvPr>
            <p:ph idx="4294967295" type="title"/>
          </p:nvPr>
        </p:nvSpPr>
        <p:spPr>
          <a:xfrm>
            <a:off x="762175" y="1050200"/>
            <a:ext cx="7419000" cy="5940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Rajdhani"/>
              <a:buChar char="❏"/>
            </a:pPr>
            <a:r>
              <a:rPr b="1" lang="en" sz="1500">
                <a:latin typeface="Rajdhani"/>
                <a:ea typeface="Rajdhani"/>
                <a:cs typeface="Rajdhani"/>
                <a:sym typeface="Rajdhani"/>
              </a:rPr>
              <a:t>Objective: Understand how Credit Amount and the number of existing credit the customer has taken at the bank affects their credit history</a:t>
            </a:r>
            <a:endParaRPr b="1" sz="1500">
              <a:latin typeface="Rajdhani"/>
              <a:ea typeface="Rajdhani"/>
              <a:cs typeface="Rajdhani"/>
              <a:sym typeface="Rajdhan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75"/>
          <p:cNvSpPr txBox="1"/>
          <p:nvPr>
            <p:ph idx="4294967295" type="title"/>
          </p:nvPr>
        </p:nvSpPr>
        <p:spPr>
          <a:xfrm>
            <a:off x="431875" y="326725"/>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4A86E8"/>
                </a:solidFill>
                <a:latin typeface="Rajdhani"/>
                <a:ea typeface="Rajdhani"/>
                <a:cs typeface="Rajdhani"/>
                <a:sym typeface="Rajdhani"/>
              </a:rPr>
              <a:t>3.4A Optimizing K-Means Clustering Model </a:t>
            </a:r>
            <a:endParaRPr b="1" sz="1900">
              <a:solidFill>
                <a:srgbClr val="4A86E8"/>
              </a:solidFill>
              <a:latin typeface="Rajdhani"/>
              <a:ea typeface="Rajdhani"/>
              <a:cs typeface="Rajdhani"/>
              <a:sym typeface="Rajdhani"/>
            </a:endParaRPr>
          </a:p>
          <a:p>
            <a:pPr indent="0" lvl="0" marL="0" rtl="0" algn="ctr">
              <a:spcBef>
                <a:spcPts val="0"/>
              </a:spcBef>
              <a:spcAft>
                <a:spcPts val="0"/>
              </a:spcAft>
              <a:buNone/>
            </a:pPr>
            <a:r>
              <a:rPr b="1" lang="en" sz="1900">
                <a:solidFill>
                  <a:srgbClr val="4A86E8"/>
                </a:solidFill>
                <a:latin typeface="Rajdhani"/>
                <a:ea typeface="Rajdhani"/>
                <a:cs typeface="Rajdhani"/>
                <a:sym typeface="Rajdhani"/>
              </a:rPr>
              <a:t>with Credit_amount, Number_of_existing_credits_at_this_bank, Credit_History</a:t>
            </a:r>
            <a:endParaRPr b="1" sz="1900">
              <a:solidFill>
                <a:srgbClr val="4A86E8"/>
              </a:solidFill>
              <a:latin typeface="Rajdhani"/>
              <a:ea typeface="Rajdhani"/>
              <a:cs typeface="Rajdhani"/>
              <a:sym typeface="Rajdhani"/>
            </a:endParaRPr>
          </a:p>
        </p:txBody>
      </p:sp>
      <p:sp>
        <p:nvSpPr>
          <p:cNvPr id="1373" name="Google Shape;1373;p75"/>
          <p:cNvSpPr txBox="1"/>
          <p:nvPr>
            <p:ph idx="4294967295" type="title"/>
          </p:nvPr>
        </p:nvSpPr>
        <p:spPr>
          <a:xfrm>
            <a:off x="731700" y="934950"/>
            <a:ext cx="7680600" cy="6924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Font typeface="Rajdhani"/>
              <a:buChar char="❏"/>
            </a:pPr>
            <a:r>
              <a:rPr b="1" lang="en" sz="1300">
                <a:latin typeface="Rajdhani"/>
                <a:ea typeface="Rajdhani"/>
                <a:cs typeface="Rajdhani"/>
                <a:sym typeface="Rajdhani"/>
              </a:rPr>
              <a:t>Using Silhouette Analysis instead of Elbow Method with SSE to obtain optimal number of clusters given that Silhouette Score will be used as our common performance measure</a:t>
            </a:r>
            <a:endParaRPr b="1" sz="1300">
              <a:latin typeface="Rajdhani"/>
              <a:ea typeface="Rajdhani"/>
              <a:cs typeface="Rajdhani"/>
              <a:sym typeface="Rajdhani"/>
            </a:endParaRPr>
          </a:p>
        </p:txBody>
      </p:sp>
      <p:sp>
        <p:nvSpPr>
          <p:cNvPr id="1374" name="Google Shape;1374;p75"/>
          <p:cNvSpPr txBox="1"/>
          <p:nvPr/>
        </p:nvSpPr>
        <p:spPr>
          <a:xfrm>
            <a:off x="1103900" y="1472725"/>
            <a:ext cx="471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Rajdhani"/>
                <a:ea typeface="Rajdhani"/>
                <a:cs typeface="Rajdhani"/>
                <a:sym typeface="Rajdhani"/>
              </a:rPr>
              <a:t>By testing range of K-values from 2 to 6:</a:t>
            </a:r>
            <a:endParaRPr b="1" sz="1000">
              <a:solidFill>
                <a:schemeClr val="lt1"/>
              </a:solidFill>
              <a:latin typeface="Rajdhani"/>
              <a:ea typeface="Rajdhani"/>
              <a:cs typeface="Rajdhani"/>
              <a:sym typeface="Rajdhani"/>
            </a:endParaRPr>
          </a:p>
          <a:p>
            <a:pPr indent="0" lvl="0" marL="0" rtl="0" algn="l">
              <a:spcBef>
                <a:spcPts val="0"/>
              </a:spcBef>
              <a:spcAft>
                <a:spcPts val="0"/>
              </a:spcAft>
              <a:buNone/>
            </a:pPr>
            <a:r>
              <a:rPr b="1" lang="en" sz="1000">
                <a:solidFill>
                  <a:srgbClr val="212121"/>
                </a:solidFill>
                <a:latin typeface="Rajdhani"/>
                <a:ea typeface="Rajdhani"/>
                <a:cs typeface="Rajdhani"/>
                <a:sym typeface="Rajdhani"/>
              </a:rPr>
              <a:t>N_clusters = 6 has provided the highest Silhouette Score of 0.4474 (4 d.p.)</a:t>
            </a:r>
            <a:endParaRPr b="1" sz="1000">
              <a:solidFill>
                <a:srgbClr val="212121"/>
              </a:solidFill>
              <a:latin typeface="Rajdhani"/>
              <a:ea typeface="Rajdhani"/>
              <a:cs typeface="Rajdhani"/>
              <a:sym typeface="Rajdhani"/>
            </a:endParaRPr>
          </a:p>
        </p:txBody>
      </p:sp>
      <p:pic>
        <p:nvPicPr>
          <p:cNvPr id="1375" name="Google Shape;1375;p75"/>
          <p:cNvPicPr preferRelativeResize="0"/>
          <p:nvPr/>
        </p:nvPicPr>
        <p:blipFill>
          <a:blip r:embed="rId3">
            <a:alphaModFix/>
          </a:blip>
          <a:stretch>
            <a:fillRect/>
          </a:stretch>
        </p:blipFill>
        <p:spPr>
          <a:xfrm>
            <a:off x="1179800" y="1965325"/>
            <a:ext cx="3810000" cy="604800"/>
          </a:xfrm>
          <a:prstGeom prst="roundRect">
            <a:avLst>
              <a:gd fmla="val 16667" name="adj"/>
            </a:avLst>
          </a:prstGeom>
          <a:noFill/>
          <a:ln cap="flat" cmpd="sng" w="19050">
            <a:solidFill>
              <a:srgbClr val="00C3B1"/>
            </a:solidFill>
            <a:prstDash val="solid"/>
            <a:round/>
            <a:headEnd len="sm" w="sm" type="none"/>
            <a:tailEnd len="sm" w="sm" type="none"/>
          </a:ln>
        </p:spPr>
      </p:pic>
      <p:pic>
        <p:nvPicPr>
          <p:cNvPr id="1376" name="Google Shape;1376;p75"/>
          <p:cNvPicPr preferRelativeResize="0"/>
          <p:nvPr/>
        </p:nvPicPr>
        <p:blipFill>
          <a:blip r:embed="rId4">
            <a:alphaModFix/>
          </a:blip>
          <a:stretch>
            <a:fillRect/>
          </a:stretch>
        </p:blipFill>
        <p:spPr>
          <a:xfrm>
            <a:off x="1179800" y="2734175"/>
            <a:ext cx="3810001" cy="1982117"/>
          </a:xfrm>
          <a:prstGeom prst="rect">
            <a:avLst/>
          </a:prstGeom>
          <a:noFill/>
          <a:ln>
            <a:noFill/>
          </a:ln>
        </p:spPr>
      </p:pic>
      <p:pic>
        <p:nvPicPr>
          <p:cNvPr id="1377" name="Google Shape;1377;p75"/>
          <p:cNvPicPr preferRelativeResize="0"/>
          <p:nvPr/>
        </p:nvPicPr>
        <p:blipFill>
          <a:blip r:embed="rId5">
            <a:alphaModFix/>
          </a:blip>
          <a:stretch>
            <a:fillRect/>
          </a:stretch>
        </p:blipFill>
        <p:spPr>
          <a:xfrm>
            <a:off x="5454300" y="1726250"/>
            <a:ext cx="3022301" cy="292785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76"/>
          <p:cNvSpPr txBox="1"/>
          <p:nvPr>
            <p:ph idx="4294967295" type="title"/>
          </p:nvPr>
        </p:nvSpPr>
        <p:spPr>
          <a:xfrm>
            <a:off x="431875" y="326725"/>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4A86E8"/>
                </a:solidFill>
                <a:latin typeface="Rajdhani"/>
                <a:ea typeface="Rajdhani"/>
                <a:cs typeface="Rajdhani"/>
                <a:sym typeface="Rajdhani"/>
              </a:rPr>
              <a:t>3.4B Building Hierarchical Clustering Model </a:t>
            </a:r>
            <a:endParaRPr b="1" sz="1900">
              <a:solidFill>
                <a:srgbClr val="4A86E8"/>
              </a:solidFill>
              <a:latin typeface="Rajdhani"/>
              <a:ea typeface="Rajdhani"/>
              <a:cs typeface="Rajdhani"/>
              <a:sym typeface="Rajdhani"/>
            </a:endParaRPr>
          </a:p>
          <a:p>
            <a:pPr indent="0" lvl="0" marL="0" rtl="0" algn="ctr">
              <a:spcBef>
                <a:spcPts val="0"/>
              </a:spcBef>
              <a:spcAft>
                <a:spcPts val="0"/>
              </a:spcAft>
              <a:buNone/>
            </a:pPr>
            <a:r>
              <a:rPr b="1" lang="en" sz="1900">
                <a:solidFill>
                  <a:srgbClr val="4A86E8"/>
                </a:solidFill>
                <a:latin typeface="Rajdhani"/>
                <a:ea typeface="Rajdhani"/>
                <a:cs typeface="Rajdhani"/>
                <a:sym typeface="Rajdhani"/>
              </a:rPr>
              <a:t>with Credit_amount, Number_of_existing_credits_at_this_bank, Credit_History</a:t>
            </a:r>
            <a:endParaRPr b="1" sz="1900">
              <a:solidFill>
                <a:srgbClr val="4A86E8"/>
              </a:solidFill>
              <a:latin typeface="Rajdhani"/>
              <a:ea typeface="Rajdhani"/>
              <a:cs typeface="Rajdhani"/>
              <a:sym typeface="Rajdhani"/>
            </a:endParaRPr>
          </a:p>
        </p:txBody>
      </p:sp>
      <p:pic>
        <p:nvPicPr>
          <p:cNvPr id="1383" name="Google Shape;1383;p76"/>
          <p:cNvPicPr preferRelativeResize="0"/>
          <p:nvPr/>
        </p:nvPicPr>
        <p:blipFill>
          <a:blip r:embed="rId3">
            <a:alphaModFix/>
          </a:blip>
          <a:stretch>
            <a:fillRect/>
          </a:stretch>
        </p:blipFill>
        <p:spPr>
          <a:xfrm>
            <a:off x="754400" y="1323625"/>
            <a:ext cx="2924400" cy="2121000"/>
          </a:xfrm>
          <a:prstGeom prst="roundRect">
            <a:avLst>
              <a:gd fmla="val 16667" name="adj"/>
            </a:avLst>
          </a:prstGeom>
          <a:noFill/>
          <a:ln cap="flat" cmpd="sng" w="19050">
            <a:solidFill>
              <a:schemeClr val="lt1"/>
            </a:solidFill>
            <a:prstDash val="solid"/>
            <a:round/>
            <a:headEnd len="sm" w="sm" type="none"/>
            <a:tailEnd len="sm" w="sm" type="none"/>
          </a:ln>
        </p:spPr>
      </p:pic>
      <p:cxnSp>
        <p:nvCxnSpPr>
          <p:cNvPr id="1384" name="Google Shape;1384;p76"/>
          <p:cNvCxnSpPr>
            <a:endCxn id="1385" idx="1"/>
          </p:cNvCxnSpPr>
          <p:nvPr/>
        </p:nvCxnSpPr>
        <p:spPr>
          <a:xfrm>
            <a:off x="3678788" y="2384125"/>
            <a:ext cx="241800" cy="0"/>
          </a:xfrm>
          <a:prstGeom prst="straightConnector1">
            <a:avLst/>
          </a:prstGeom>
          <a:noFill/>
          <a:ln cap="flat" cmpd="sng" w="19050">
            <a:solidFill>
              <a:srgbClr val="00C3B1"/>
            </a:solidFill>
            <a:prstDash val="solid"/>
            <a:round/>
            <a:headEnd len="med" w="med" type="none"/>
            <a:tailEnd len="med" w="med" type="triangle"/>
          </a:ln>
        </p:spPr>
      </p:cxnSp>
      <p:sp>
        <p:nvSpPr>
          <p:cNvPr id="1385" name="Google Shape;1385;p76"/>
          <p:cNvSpPr/>
          <p:nvPr/>
        </p:nvSpPr>
        <p:spPr>
          <a:xfrm>
            <a:off x="3920588" y="2131375"/>
            <a:ext cx="1292100" cy="5055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ajdhani"/>
                <a:ea typeface="Rajdhani"/>
                <a:cs typeface="Rajdhani"/>
                <a:sym typeface="Rajdhani"/>
              </a:rPr>
              <a:t>Number of Clusters to build = 2 by observing  dendrogram</a:t>
            </a:r>
            <a:endParaRPr b="1" sz="900">
              <a:latin typeface="Rajdhani"/>
              <a:ea typeface="Rajdhani"/>
              <a:cs typeface="Rajdhani"/>
              <a:sym typeface="Rajdhani"/>
            </a:endParaRPr>
          </a:p>
        </p:txBody>
      </p:sp>
      <p:pic>
        <p:nvPicPr>
          <p:cNvPr id="1386" name="Google Shape;1386;p76"/>
          <p:cNvPicPr preferRelativeResize="0"/>
          <p:nvPr/>
        </p:nvPicPr>
        <p:blipFill>
          <a:blip r:embed="rId4">
            <a:alphaModFix/>
          </a:blip>
          <a:stretch>
            <a:fillRect/>
          </a:stretch>
        </p:blipFill>
        <p:spPr>
          <a:xfrm>
            <a:off x="754400" y="3657375"/>
            <a:ext cx="4382400" cy="852300"/>
          </a:xfrm>
          <a:prstGeom prst="roundRect">
            <a:avLst>
              <a:gd fmla="val 16667" name="adj"/>
            </a:avLst>
          </a:prstGeom>
          <a:noFill/>
          <a:ln cap="flat" cmpd="sng" w="19050">
            <a:solidFill>
              <a:schemeClr val="lt1"/>
            </a:solidFill>
            <a:prstDash val="solid"/>
            <a:round/>
            <a:headEnd len="sm" w="sm" type="none"/>
            <a:tailEnd len="sm" w="sm" type="none"/>
          </a:ln>
        </p:spPr>
      </p:pic>
      <p:sp>
        <p:nvSpPr>
          <p:cNvPr id="1387" name="Google Shape;1387;p76"/>
          <p:cNvSpPr/>
          <p:nvPr/>
        </p:nvSpPr>
        <p:spPr>
          <a:xfrm>
            <a:off x="829200" y="4360950"/>
            <a:ext cx="1946400" cy="111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6"/>
          <p:cNvSpPr/>
          <p:nvPr/>
        </p:nvSpPr>
        <p:spPr>
          <a:xfrm>
            <a:off x="2631225" y="3812475"/>
            <a:ext cx="733500" cy="87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6"/>
          <p:cNvSpPr/>
          <p:nvPr/>
        </p:nvSpPr>
        <p:spPr>
          <a:xfrm>
            <a:off x="3452000" y="3812475"/>
            <a:ext cx="588000" cy="87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0" name="Google Shape;1390;p76"/>
          <p:cNvCxnSpPr/>
          <p:nvPr/>
        </p:nvCxnSpPr>
        <p:spPr>
          <a:xfrm>
            <a:off x="4842500" y="2996475"/>
            <a:ext cx="664200" cy="6600"/>
          </a:xfrm>
          <a:prstGeom prst="straightConnector1">
            <a:avLst/>
          </a:prstGeom>
          <a:noFill/>
          <a:ln cap="flat" cmpd="sng" w="19050">
            <a:solidFill>
              <a:srgbClr val="FF6B65"/>
            </a:solidFill>
            <a:prstDash val="solid"/>
            <a:round/>
            <a:headEnd len="med" w="med" type="none"/>
            <a:tailEnd len="med" w="med" type="triangle"/>
          </a:ln>
        </p:spPr>
      </p:cxnSp>
      <p:pic>
        <p:nvPicPr>
          <p:cNvPr id="1391" name="Google Shape;1391;p76"/>
          <p:cNvPicPr preferRelativeResize="0"/>
          <p:nvPr/>
        </p:nvPicPr>
        <p:blipFill>
          <a:blip r:embed="rId5">
            <a:alphaModFix/>
          </a:blip>
          <a:stretch>
            <a:fillRect/>
          </a:stretch>
        </p:blipFill>
        <p:spPr>
          <a:xfrm>
            <a:off x="5679175" y="1158327"/>
            <a:ext cx="2739776" cy="2654149"/>
          </a:xfrm>
          <a:prstGeom prst="rect">
            <a:avLst/>
          </a:prstGeom>
          <a:noFill/>
          <a:ln>
            <a:noFill/>
          </a:ln>
        </p:spPr>
      </p:pic>
      <p:pic>
        <p:nvPicPr>
          <p:cNvPr id="1392" name="Google Shape;1392;p76"/>
          <p:cNvPicPr preferRelativeResize="0"/>
          <p:nvPr/>
        </p:nvPicPr>
        <p:blipFill>
          <a:blip r:embed="rId6">
            <a:alphaModFix/>
          </a:blip>
          <a:stretch>
            <a:fillRect/>
          </a:stretch>
        </p:blipFill>
        <p:spPr>
          <a:xfrm>
            <a:off x="5287763" y="3951674"/>
            <a:ext cx="3522600" cy="580200"/>
          </a:xfrm>
          <a:prstGeom prst="roundRect">
            <a:avLst>
              <a:gd fmla="val 16667" name="adj"/>
            </a:avLst>
          </a:prstGeom>
          <a:noFill/>
          <a:ln cap="flat" cmpd="sng" w="19050">
            <a:solidFill>
              <a:srgbClr val="00C3B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77"/>
          <p:cNvSpPr txBox="1"/>
          <p:nvPr>
            <p:ph idx="4294967295" type="title"/>
          </p:nvPr>
        </p:nvSpPr>
        <p:spPr>
          <a:xfrm>
            <a:off x="431875" y="326725"/>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4A86E8"/>
                </a:solidFill>
                <a:latin typeface="Rajdhani"/>
                <a:ea typeface="Rajdhani"/>
                <a:cs typeface="Rajdhani"/>
                <a:sym typeface="Rajdhani"/>
              </a:rPr>
              <a:t>3.4B Optimizing Hierarchical Clustering Model </a:t>
            </a:r>
            <a:endParaRPr b="1" sz="1900">
              <a:solidFill>
                <a:srgbClr val="4A86E8"/>
              </a:solidFill>
              <a:latin typeface="Rajdhani"/>
              <a:ea typeface="Rajdhani"/>
              <a:cs typeface="Rajdhani"/>
              <a:sym typeface="Rajdhani"/>
            </a:endParaRPr>
          </a:p>
          <a:p>
            <a:pPr indent="0" lvl="0" marL="0" rtl="0" algn="ctr">
              <a:spcBef>
                <a:spcPts val="0"/>
              </a:spcBef>
              <a:spcAft>
                <a:spcPts val="0"/>
              </a:spcAft>
              <a:buNone/>
            </a:pPr>
            <a:r>
              <a:rPr b="1" lang="en" sz="1900">
                <a:solidFill>
                  <a:srgbClr val="4A86E8"/>
                </a:solidFill>
                <a:latin typeface="Rajdhani"/>
                <a:ea typeface="Rajdhani"/>
                <a:cs typeface="Rajdhani"/>
                <a:sym typeface="Rajdhani"/>
              </a:rPr>
              <a:t>with Credit_amount, Number_of_existing_credits_at_this_bank, Credit_History</a:t>
            </a:r>
            <a:endParaRPr b="1" sz="1900">
              <a:solidFill>
                <a:srgbClr val="4A86E8"/>
              </a:solidFill>
              <a:latin typeface="Rajdhani"/>
              <a:ea typeface="Rajdhani"/>
              <a:cs typeface="Rajdhani"/>
              <a:sym typeface="Rajdhani"/>
            </a:endParaRPr>
          </a:p>
        </p:txBody>
      </p:sp>
      <p:sp>
        <p:nvSpPr>
          <p:cNvPr id="1398" name="Google Shape;1398;p77"/>
          <p:cNvSpPr txBox="1"/>
          <p:nvPr/>
        </p:nvSpPr>
        <p:spPr>
          <a:xfrm>
            <a:off x="391750" y="4065000"/>
            <a:ext cx="4575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Rajdhani"/>
                <a:ea typeface="Rajdhani"/>
                <a:cs typeface="Rajdhani"/>
                <a:sym typeface="Rajdhani"/>
              </a:rPr>
              <a:t>By testing range of K-values from 2 to 6:</a:t>
            </a:r>
            <a:endParaRPr b="1" sz="1300">
              <a:solidFill>
                <a:schemeClr val="lt1"/>
              </a:solidFill>
              <a:latin typeface="Rajdhani"/>
              <a:ea typeface="Rajdhani"/>
              <a:cs typeface="Rajdhani"/>
              <a:sym typeface="Rajdhani"/>
            </a:endParaRPr>
          </a:p>
          <a:p>
            <a:pPr indent="0" lvl="0" marL="0" rtl="0" algn="ctr">
              <a:spcBef>
                <a:spcPts val="0"/>
              </a:spcBef>
              <a:spcAft>
                <a:spcPts val="0"/>
              </a:spcAft>
              <a:buNone/>
            </a:pPr>
            <a:r>
              <a:rPr b="1" lang="en" sz="1000">
                <a:solidFill>
                  <a:srgbClr val="212121"/>
                </a:solidFill>
                <a:latin typeface="Rajdhani"/>
                <a:ea typeface="Rajdhani"/>
                <a:cs typeface="Rajdhani"/>
                <a:sym typeface="Rajdhani"/>
              </a:rPr>
              <a:t>N_clusters = 2 has provided the highest Silhouette Score of 0.4247 (4 d.p.)</a:t>
            </a:r>
            <a:endParaRPr b="1" sz="1000">
              <a:solidFill>
                <a:srgbClr val="212121"/>
              </a:solidFill>
              <a:latin typeface="Rajdhani"/>
              <a:ea typeface="Rajdhani"/>
              <a:cs typeface="Rajdhani"/>
              <a:sym typeface="Rajdhani"/>
            </a:endParaRPr>
          </a:p>
        </p:txBody>
      </p:sp>
      <p:sp>
        <p:nvSpPr>
          <p:cNvPr id="1399" name="Google Shape;1399;p77"/>
          <p:cNvSpPr txBox="1"/>
          <p:nvPr/>
        </p:nvSpPr>
        <p:spPr>
          <a:xfrm>
            <a:off x="812625" y="949800"/>
            <a:ext cx="358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chemeClr val="lt1"/>
                </a:solidFill>
                <a:latin typeface="Rajdhani"/>
                <a:ea typeface="Rajdhani"/>
                <a:cs typeface="Rajdhani"/>
                <a:sym typeface="Rajdhani"/>
              </a:rPr>
              <a:t>Silhouette Scores by testing K-Values from 2 to 6</a:t>
            </a:r>
            <a:endParaRPr b="1" sz="1300">
              <a:solidFill>
                <a:schemeClr val="lt1"/>
              </a:solidFill>
              <a:latin typeface="Rajdhani"/>
              <a:ea typeface="Rajdhani"/>
              <a:cs typeface="Rajdhani"/>
              <a:sym typeface="Rajdhani"/>
            </a:endParaRPr>
          </a:p>
        </p:txBody>
      </p:sp>
      <p:sp>
        <p:nvSpPr>
          <p:cNvPr id="1400" name="Google Shape;1400;p77"/>
          <p:cNvSpPr txBox="1"/>
          <p:nvPr/>
        </p:nvSpPr>
        <p:spPr>
          <a:xfrm>
            <a:off x="4706375" y="967400"/>
            <a:ext cx="358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u="sng">
                <a:solidFill>
                  <a:schemeClr val="lt1"/>
                </a:solidFill>
                <a:latin typeface="Rajdhani"/>
                <a:ea typeface="Rajdhani"/>
                <a:cs typeface="Rajdhani"/>
                <a:sym typeface="Rajdhani"/>
              </a:rPr>
              <a:t>Building Hierarchical Clustering Model (K=2)</a:t>
            </a:r>
            <a:endParaRPr b="1" sz="1300">
              <a:solidFill>
                <a:schemeClr val="lt1"/>
              </a:solidFill>
              <a:latin typeface="Rajdhani"/>
              <a:ea typeface="Rajdhani"/>
              <a:cs typeface="Rajdhani"/>
              <a:sym typeface="Rajdhani"/>
            </a:endParaRPr>
          </a:p>
        </p:txBody>
      </p:sp>
      <p:cxnSp>
        <p:nvCxnSpPr>
          <p:cNvPr id="1401" name="Google Shape;1401;p77"/>
          <p:cNvCxnSpPr/>
          <p:nvPr/>
        </p:nvCxnSpPr>
        <p:spPr>
          <a:xfrm>
            <a:off x="4443575" y="3026675"/>
            <a:ext cx="606300" cy="3300"/>
          </a:xfrm>
          <a:prstGeom prst="straightConnector1">
            <a:avLst/>
          </a:prstGeom>
          <a:noFill/>
          <a:ln cap="flat" cmpd="sng" w="19050">
            <a:solidFill>
              <a:srgbClr val="FF6B65"/>
            </a:solidFill>
            <a:prstDash val="solid"/>
            <a:round/>
            <a:headEnd len="med" w="med" type="none"/>
            <a:tailEnd len="med" w="med" type="triangle"/>
          </a:ln>
        </p:spPr>
      </p:cxnSp>
      <p:pic>
        <p:nvPicPr>
          <p:cNvPr id="1402" name="Google Shape;1402;p77"/>
          <p:cNvPicPr preferRelativeResize="0"/>
          <p:nvPr/>
        </p:nvPicPr>
        <p:blipFill>
          <a:blip r:embed="rId3">
            <a:alphaModFix/>
          </a:blip>
          <a:stretch>
            <a:fillRect/>
          </a:stretch>
        </p:blipFill>
        <p:spPr>
          <a:xfrm>
            <a:off x="769545" y="1334702"/>
            <a:ext cx="3747600" cy="1376400"/>
          </a:xfrm>
          <a:prstGeom prst="roundRect">
            <a:avLst>
              <a:gd fmla="val 16667" name="adj"/>
            </a:avLst>
          </a:prstGeom>
          <a:noFill/>
          <a:ln cap="flat" cmpd="sng" w="19050">
            <a:solidFill>
              <a:schemeClr val="lt1"/>
            </a:solidFill>
            <a:prstDash val="solid"/>
            <a:round/>
            <a:headEnd len="sm" w="sm" type="none"/>
            <a:tailEnd len="sm" w="sm" type="none"/>
          </a:ln>
        </p:spPr>
      </p:pic>
      <p:pic>
        <p:nvPicPr>
          <p:cNvPr id="1403" name="Google Shape;1403;p77"/>
          <p:cNvPicPr preferRelativeResize="0"/>
          <p:nvPr/>
        </p:nvPicPr>
        <p:blipFill>
          <a:blip r:embed="rId4">
            <a:alphaModFix/>
          </a:blip>
          <a:stretch>
            <a:fillRect/>
          </a:stretch>
        </p:blipFill>
        <p:spPr>
          <a:xfrm>
            <a:off x="841625" y="2867975"/>
            <a:ext cx="3530309" cy="1256625"/>
          </a:xfrm>
          <a:prstGeom prst="rect">
            <a:avLst/>
          </a:prstGeom>
          <a:noFill/>
          <a:ln cap="flat" cmpd="sng" w="9525">
            <a:solidFill>
              <a:schemeClr val="lt1"/>
            </a:solidFill>
            <a:prstDash val="solid"/>
            <a:round/>
            <a:headEnd len="sm" w="sm" type="none"/>
            <a:tailEnd len="sm" w="sm" type="none"/>
          </a:ln>
        </p:spPr>
      </p:pic>
      <p:pic>
        <p:nvPicPr>
          <p:cNvPr id="1404" name="Google Shape;1404;p77"/>
          <p:cNvPicPr preferRelativeResize="0"/>
          <p:nvPr/>
        </p:nvPicPr>
        <p:blipFill>
          <a:blip r:embed="rId5">
            <a:alphaModFix/>
          </a:blip>
          <a:stretch>
            <a:fillRect/>
          </a:stretch>
        </p:blipFill>
        <p:spPr>
          <a:xfrm>
            <a:off x="5049875" y="1334700"/>
            <a:ext cx="3333000" cy="930300"/>
          </a:xfrm>
          <a:prstGeom prst="roundRect">
            <a:avLst>
              <a:gd fmla="val 16667" name="adj"/>
            </a:avLst>
          </a:prstGeom>
          <a:noFill/>
          <a:ln cap="flat" cmpd="sng" w="19050">
            <a:solidFill>
              <a:srgbClr val="00C3B1"/>
            </a:solidFill>
            <a:prstDash val="solid"/>
            <a:round/>
            <a:headEnd len="sm" w="sm" type="none"/>
            <a:tailEnd len="sm" w="sm" type="none"/>
          </a:ln>
        </p:spPr>
      </p:pic>
      <p:pic>
        <p:nvPicPr>
          <p:cNvPr id="1405" name="Google Shape;1405;p77"/>
          <p:cNvPicPr preferRelativeResize="0"/>
          <p:nvPr/>
        </p:nvPicPr>
        <p:blipFill>
          <a:blip r:embed="rId6">
            <a:alphaModFix/>
          </a:blip>
          <a:stretch>
            <a:fillRect/>
          </a:stretch>
        </p:blipFill>
        <p:spPr>
          <a:xfrm>
            <a:off x="5121525" y="2378874"/>
            <a:ext cx="2776200" cy="2487000"/>
          </a:xfrm>
          <a:prstGeom prst="roundRect">
            <a:avLst>
              <a:gd fmla="val 16667" name="adj"/>
            </a:avLst>
          </a:prstGeom>
          <a:noFill/>
          <a:ln cap="flat" cmpd="sng" w="19050">
            <a:solidFill>
              <a:srgbClr val="00C3B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78"/>
          <p:cNvSpPr txBox="1"/>
          <p:nvPr>
            <p:ph type="title"/>
          </p:nvPr>
        </p:nvSpPr>
        <p:spPr>
          <a:xfrm>
            <a:off x="876150" y="232350"/>
            <a:ext cx="7391700" cy="76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ajdhani"/>
                <a:ea typeface="Rajdhani"/>
                <a:cs typeface="Rajdhani"/>
                <a:sym typeface="Rajdhani"/>
              </a:rPr>
              <a:t>Evaluating Clustering Models For Further Analysis </a:t>
            </a:r>
            <a:endParaRPr b="1">
              <a:latin typeface="Rajdhani"/>
              <a:ea typeface="Rajdhani"/>
              <a:cs typeface="Rajdhani"/>
              <a:sym typeface="Rajdhani"/>
            </a:endParaRPr>
          </a:p>
        </p:txBody>
      </p:sp>
      <p:graphicFrame>
        <p:nvGraphicFramePr>
          <p:cNvPr id="1411" name="Google Shape;1411;p78"/>
          <p:cNvGraphicFramePr/>
          <p:nvPr/>
        </p:nvGraphicFramePr>
        <p:xfrm>
          <a:off x="291838" y="875620"/>
          <a:ext cx="3000000" cy="3000000"/>
        </p:xfrm>
        <a:graphic>
          <a:graphicData uri="http://schemas.openxmlformats.org/drawingml/2006/table">
            <a:tbl>
              <a:tblPr>
                <a:noFill/>
                <a:tableStyleId>{BF7CB181-CB4F-4FE3-BE98-B2167610D3A3}</a:tableStyleId>
              </a:tblPr>
              <a:tblGrid>
                <a:gridCol w="1268525"/>
                <a:gridCol w="2931550"/>
                <a:gridCol w="809025"/>
                <a:gridCol w="842200"/>
                <a:gridCol w="2709025"/>
              </a:tblGrid>
              <a:tr h="498750">
                <a:tc>
                  <a:txBody>
                    <a:bodyPr/>
                    <a:lstStyle/>
                    <a:p>
                      <a:pPr indent="0" lvl="0" marL="0" rtl="0" algn="ctr">
                        <a:spcBef>
                          <a:spcPts val="0"/>
                        </a:spcBef>
                        <a:spcAft>
                          <a:spcPts val="0"/>
                        </a:spcAft>
                        <a:buNone/>
                      </a:pPr>
                      <a:r>
                        <a:rPr b="1" lang="en">
                          <a:solidFill>
                            <a:schemeClr val="accent6"/>
                          </a:solidFill>
                          <a:latin typeface="Rajdhani"/>
                          <a:ea typeface="Rajdhani"/>
                          <a:cs typeface="Rajdhani"/>
                          <a:sym typeface="Rajdhani"/>
                        </a:rPr>
                        <a:t>Model</a:t>
                      </a:r>
                      <a:endParaRPr b="1">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a:solidFill>
                            <a:schemeClr val="accent6"/>
                          </a:solidFill>
                          <a:latin typeface="Rajdhani"/>
                          <a:ea typeface="Rajdhani"/>
                          <a:cs typeface="Rajdhani"/>
                          <a:sym typeface="Rajdhani"/>
                        </a:rPr>
                        <a:t>Features</a:t>
                      </a:r>
                      <a:endParaRPr b="1">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a:solidFill>
                            <a:schemeClr val="accent6"/>
                          </a:solidFill>
                          <a:latin typeface="Rajdhani"/>
                          <a:ea typeface="Rajdhani"/>
                          <a:cs typeface="Rajdhani"/>
                          <a:sym typeface="Rajdhani"/>
                        </a:rPr>
                        <a:t>Linkage</a:t>
                      </a:r>
                      <a:endParaRPr b="1">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a:solidFill>
                            <a:schemeClr val="accent6"/>
                          </a:solidFill>
                          <a:latin typeface="Rajdhani"/>
                          <a:ea typeface="Rajdhani"/>
                          <a:cs typeface="Rajdhani"/>
                          <a:sym typeface="Rajdhani"/>
                        </a:rPr>
                        <a:t>SS</a:t>
                      </a:r>
                      <a:endParaRPr b="1">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a:solidFill>
                            <a:schemeClr val="accent6"/>
                          </a:solidFill>
                          <a:latin typeface="Rajdhani"/>
                          <a:ea typeface="Rajdhani"/>
                          <a:cs typeface="Rajdhani"/>
                          <a:sym typeface="Rajdhani"/>
                        </a:rPr>
                        <a:t>Remarks</a:t>
                      </a:r>
                      <a:endParaRPr b="1">
                        <a:solidFill>
                          <a:schemeClr val="accent6"/>
                        </a:solidFill>
                        <a:latin typeface="Rajdhani"/>
                        <a:ea typeface="Rajdhani"/>
                        <a:cs typeface="Rajdhani"/>
                        <a:sym typeface="Rajdhani"/>
                      </a:endParaRPr>
                    </a:p>
                  </a:txBody>
                  <a:tcPr marT="91425" marB="91425" marR="91425" marL="91425">
                    <a:solidFill>
                      <a:srgbClr val="00C3B1"/>
                    </a:solidFill>
                  </a:tcPr>
                </a:tc>
              </a:tr>
              <a:tr h="396200">
                <a:tc>
                  <a:txBody>
                    <a:bodyPr/>
                    <a:lstStyle/>
                    <a:p>
                      <a:pPr indent="0" lvl="0" marL="0" rtl="0" algn="ctr">
                        <a:spcBef>
                          <a:spcPts val="0"/>
                        </a:spcBef>
                        <a:spcAft>
                          <a:spcPts val="0"/>
                        </a:spcAft>
                        <a:buNone/>
                      </a:pPr>
                      <a:r>
                        <a:rPr b="1" lang="en" sz="1200">
                          <a:latin typeface="Rajdhani"/>
                          <a:ea typeface="Rajdhani"/>
                          <a:cs typeface="Rajdhani"/>
                          <a:sym typeface="Rajdhani"/>
                        </a:rPr>
                        <a:t>K-Means 3.1A</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Age_in_Years, Credit_Amount</a:t>
                      </a:r>
                      <a:endParaRPr b="1" sz="9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NA</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0.3593</a:t>
                      </a:r>
                      <a:endParaRPr b="1" sz="1200">
                        <a:latin typeface="Rajdhani"/>
                        <a:ea typeface="Rajdhani"/>
                        <a:cs typeface="Rajdhani"/>
                        <a:sym typeface="Rajdhani"/>
                      </a:endParaRPr>
                    </a:p>
                  </a:txBody>
                  <a:tcPr marT="91425" marB="91425" marR="91425" marL="91425">
                    <a:solidFill>
                      <a:schemeClr val="accent1"/>
                    </a:solidFill>
                  </a:tcPr>
                </a:tc>
                <a:tc rowSpan="4">
                  <a:txBody>
                    <a:bodyPr/>
                    <a:lstStyle/>
                    <a:p>
                      <a:pPr indent="0" lvl="0" marL="0" rtl="0" algn="ctr">
                        <a:spcBef>
                          <a:spcPts val="0"/>
                        </a:spcBef>
                        <a:spcAft>
                          <a:spcPts val="0"/>
                        </a:spcAft>
                        <a:buNone/>
                      </a:pPr>
                      <a:r>
                        <a:rPr b="1" lang="en" sz="1100">
                          <a:latin typeface="Rajdhani"/>
                          <a:ea typeface="Rajdhani"/>
                          <a:cs typeface="Rajdhani"/>
                          <a:sym typeface="Rajdhani"/>
                        </a:rPr>
                        <a:t>All K-Means Clustering model have performed much better compared to the alternative Hierarchical Clustering models as observed from the Silhouette Score. </a:t>
                      </a:r>
                      <a:endParaRPr b="1" sz="1100">
                        <a:latin typeface="Rajdhani"/>
                        <a:ea typeface="Rajdhani"/>
                        <a:cs typeface="Rajdhani"/>
                        <a:sym typeface="Rajdhani"/>
                      </a:endParaRPr>
                    </a:p>
                    <a:p>
                      <a:pPr indent="0" lvl="0" marL="0" rtl="0" algn="ctr">
                        <a:spcBef>
                          <a:spcPts val="0"/>
                        </a:spcBef>
                        <a:spcAft>
                          <a:spcPts val="0"/>
                        </a:spcAft>
                        <a:buNone/>
                      </a:pPr>
                      <a:r>
                        <a:t/>
                      </a:r>
                      <a:endParaRPr b="1" sz="1100">
                        <a:latin typeface="Rajdhani"/>
                        <a:ea typeface="Rajdhani"/>
                        <a:cs typeface="Rajdhani"/>
                        <a:sym typeface="Rajdhani"/>
                      </a:endParaRPr>
                    </a:p>
                    <a:p>
                      <a:pPr indent="0" lvl="0" marL="0" rtl="0" algn="ctr">
                        <a:spcBef>
                          <a:spcPts val="0"/>
                        </a:spcBef>
                        <a:spcAft>
                          <a:spcPts val="0"/>
                        </a:spcAft>
                        <a:buNone/>
                      </a:pPr>
                      <a:r>
                        <a:rPr b="1" lang="en" sz="1100">
                          <a:latin typeface="Rajdhani"/>
                          <a:ea typeface="Rajdhani"/>
                          <a:cs typeface="Rajdhani"/>
                          <a:sym typeface="Rajdhani"/>
                        </a:rPr>
                        <a:t>Will be used for </a:t>
                      </a:r>
                      <a:r>
                        <a:rPr b="1" lang="en" sz="1100">
                          <a:latin typeface="Rajdhani"/>
                          <a:ea typeface="Rajdhani"/>
                          <a:cs typeface="Rajdhani"/>
                          <a:sym typeface="Rajdhani"/>
                        </a:rPr>
                        <a:t>further</a:t>
                      </a:r>
                      <a:r>
                        <a:rPr b="1" lang="en" sz="1100">
                          <a:latin typeface="Rajdhani"/>
                          <a:ea typeface="Rajdhani"/>
                          <a:cs typeface="Rajdhani"/>
                          <a:sym typeface="Rajdhani"/>
                        </a:rPr>
                        <a:t> analysis to derive business insights from.</a:t>
                      </a:r>
                      <a:endParaRPr b="1" sz="1100">
                        <a:latin typeface="Rajdhani"/>
                        <a:ea typeface="Rajdhani"/>
                        <a:cs typeface="Rajdhani"/>
                        <a:sym typeface="Rajdhani"/>
                      </a:endParaRPr>
                    </a:p>
                  </a:txBody>
                  <a:tcPr marT="91425" marB="91425" marR="91425" marL="91425" anchor="ctr">
                    <a:solidFill>
                      <a:schemeClr val="accent1"/>
                    </a:solidFill>
                  </a:tcPr>
                </a:tc>
              </a:tr>
              <a:tr h="396200">
                <a:tc>
                  <a:txBody>
                    <a:bodyPr/>
                    <a:lstStyle/>
                    <a:p>
                      <a:pPr indent="0" lvl="0" marL="0" rtl="0" algn="ctr">
                        <a:spcBef>
                          <a:spcPts val="0"/>
                        </a:spcBef>
                        <a:spcAft>
                          <a:spcPts val="0"/>
                        </a:spcAft>
                        <a:buNone/>
                      </a:pPr>
                      <a:r>
                        <a:rPr b="1" lang="en" sz="1200">
                          <a:latin typeface="Rajdhani"/>
                          <a:ea typeface="Rajdhani"/>
                          <a:cs typeface="Rajdhani"/>
                          <a:sym typeface="Rajdhani"/>
                        </a:rPr>
                        <a:t>K-Means 3.2A</a:t>
                      </a:r>
                      <a:endParaRPr b="1" sz="1200">
                        <a:latin typeface="Rajdhani"/>
                        <a:ea typeface="Rajdhani"/>
                        <a:cs typeface="Rajdhani"/>
                        <a:sym typeface="Rajdhani"/>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Age_in_Years, Credit_amount, Duration_in_year</a:t>
                      </a:r>
                      <a:endParaRPr b="1" sz="9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NA</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0.3153</a:t>
                      </a:r>
                      <a:endParaRPr b="1" sz="1200">
                        <a:latin typeface="Rajdhani"/>
                        <a:ea typeface="Rajdhani"/>
                        <a:cs typeface="Rajdhani"/>
                        <a:sym typeface="Rajdhani"/>
                      </a:endParaRPr>
                    </a:p>
                  </a:txBody>
                  <a:tcPr marT="91425" marB="91425" marR="91425" marL="91425">
                    <a:solidFill>
                      <a:schemeClr val="accent1"/>
                    </a:solidFill>
                  </a:tcPr>
                </a:tc>
                <a:tc vMerge="1"/>
              </a:tr>
              <a:tr h="396200">
                <a:tc>
                  <a:txBody>
                    <a:bodyPr/>
                    <a:lstStyle/>
                    <a:p>
                      <a:pPr indent="0" lvl="0" marL="0" rtl="0" algn="ctr">
                        <a:spcBef>
                          <a:spcPts val="0"/>
                        </a:spcBef>
                        <a:spcAft>
                          <a:spcPts val="0"/>
                        </a:spcAft>
                        <a:buNone/>
                      </a:pPr>
                      <a:r>
                        <a:rPr b="1" lang="en" sz="1200">
                          <a:latin typeface="Rajdhani"/>
                          <a:ea typeface="Rajdhani"/>
                          <a:cs typeface="Rajdhani"/>
                          <a:sym typeface="Rajdhani"/>
                        </a:rPr>
                        <a:t>K-Means 3.3A</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900">
                          <a:solidFill>
                            <a:srgbClr val="0C2E3A"/>
                          </a:solidFill>
                          <a:latin typeface="Rajdhani"/>
                          <a:ea typeface="Rajdhani"/>
                          <a:cs typeface="Rajdhani"/>
                          <a:sym typeface="Rajdhani"/>
                        </a:rPr>
                        <a:t>Age_in_Years, Present_employment_since, Credit_History</a:t>
                      </a:r>
                      <a:endParaRPr sz="900">
                        <a:solidFill>
                          <a:srgbClr val="0C2E3A"/>
                        </a:solidFill>
                      </a:endParaRPr>
                    </a:p>
                  </a:txBody>
                  <a:tcPr marT="91425" marB="91425" marR="91425" marL="91425">
                    <a:lnL cap="flat" cmpd="sng" w="9525">
                      <a:solidFill>
                        <a:srgbClr val="9E9E9E"/>
                      </a:solidFill>
                      <a:prstDash val="solid"/>
                      <a:round/>
                      <a:headEnd len="sm" w="sm" type="none"/>
                      <a:tailEnd len="sm" w="sm" type="none"/>
                    </a:lnL>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NA</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0.3603 </a:t>
                      </a:r>
                      <a:endParaRPr b="1" sz="1200">
                        <a:latin typeface="Rajdhani"/>
                        <a:ea typeface="Rajdhani"/>
                        <a:cs typeface="Rajdhani"/>
                        <a:sym typeface="Rajdhani"/>
                      </a:endParaRPr>
                    </a:p>
                  </a:txBody>
                  <a:tcPr marT="91425" marB="91425" marR="91425" marL="91425">
                    <a:solidFill>
                      <a:schemeClr val="accent1"/>
                    </a:solidFill>
                  </a:tcPr>
                </a:tc>
                <a:tc vMerge="1"/>
              </a:tr>
              <a:tr h="457175">
                <a:tc>
                  <a:txBody>
                    <a:bodyPr/>
                    <a:lstStyle/>
                    <a:p>
                      <a:pPr indent="0" lvl="0" marL="0" rtl="0" algn="ctr">
                        <a:spcBef>
                          <a:spcPts val="0"/>
                        </a:spcBef>
                        <a:spcAft>
                          <a:spcPts val="0"/>
                        </a:spcAft>
                        <a:buNone/>
                      </a:pPr>
                      <a:r>
                        <a:rPr b="1" lang="en" sz="1200">
                          <a:latin typeface="Rajdhani"/>
                          <a:ea typeface="Rajdhani"/>
                          <a:cs typeface="Rajdhani"/>
                          <a:sym typeface="Rajdhani"/>
                        </a:rPr>
                        <a:t>K-Means 3.4A</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900">
                          <a:solidFill>
                            <a:srgbClr val="0C2E3A"/>
                          </a:solidFill>
                          <a:latin typeface="Rajdhani"/>
                          <a:ea typeface="Rajdhani"/>
                          <a:cs typeface="Rajdhani"/>
                          <a:sym typeface="Rajdhani"/>
                        </a:rPr>
                        <a:t>Credit_amount, Number_of_existing_credits_at_this_bank, Credit_History</a:t>
                      </a:r>
                      <a:endParaRPr sz="900">
                        <a:solidFill>
                          <a:srgbClr val="0C2E3A"/>
                        </a:solidFill>
                      </a:endParaRPr>
                    </a:p>
                  </a:txBody>
                  <a:tcPr marT="91425" marB="91425" marR="91425" marL="91425">
                    <a:lnL cap="flat" cmpd="sng" w="9525">
                      <a:solidFill>
                        <a:srgbClr val="9E9E9E"/>
                      </a:solidFill>
                      <a:prstDash val="solid"/>
                      <a:round/>
                      <a:headEnd len="sm" w="sm" type="none"/>
                      <a:tailEnd len="sm" w="sm" type="none"/>
                    </a:lnL>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NA</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0.4474 </a:t>
                      </a:r>
                      <a:endParaRPr b="1" sz="1200">
                        <a:latin typeface="Rajdhani"/>
                        <a:ea typeface="Rajdhani"/>
                        <a:cs typeface="Rajdhani"/>
                        <a:sym typeface="Rajdhani"/>
                      </a:endParaRPr>
                    </a:p>
                  </a:txBody>
                  <a:tcPr marT="91425" marB="91425" marR="91425" marL="91425">
                    <a:solidFill>
                      <a:schemeClr val="accent1"/>
                    </a:solidFill>
                  </a:tcPr>
                </a:tc>
                <a:tc vMerge="1"/>
              </a:tr>
              <a:tr h="396200">
                <a:tc>
                  <a:txBody>
                    <a:bodyPr/>
                    <a:lstStyle/>
                    <a:p>
                      <a:pPr indent="0" lvl="0" marL="0" rtl="0" algn="ctr">
                        <a:spcBef>
                          <a:spcPts val="0"/>
                        </a:spcBef>
                        <a:spcAft>
                          <a:spcPts val="0"/>
                        </a:spcAft>
                        <a:buNone/>
                      </a:pPr>
                      <a:r>
                        <a:rPr b="1" lang="en" sz="1200">
                          <a:latin typeface="Rajdhani"/>
                          <a:ea typeface="Rajdhani"/>
                          <a:cs typeface="Rajdhani"/>
                          <a:sym typeface="Rajdhani"/>
                        </a:rPr>
                        <a:t>Hierarchical 3.1B</a:t>
                      </a:r>
                      <a:endParaRPr b="1" sz="1200">
                        <a:latin typeface="Rajdhani"/>
                        <a:ea typeface="Rajdhani"/>
                        <a:cs typeface="Rajdhani"/>
                        <a:sym typeface="Rajdhan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Age_in_Years, Credit_Amount</a:t>
                      </a:r>
                      <a:endParaRPr b="1" sz="1200">
                        <a:latin typeface="Rajdhani"/>
                        <a:ea typeface="Rajdhani"/>
                        <a:cs typeface="Rajdhani"/>
                        <a:sym typeface="Rajdhani"/>
                      </a:endParaRPr>
                    </a:p>
                  </a:txBody>
                  <a:tcPr marT="91425" marB="91425" marR="91425" marL="91425">
                    <a:lnL cap="flat" cmpd="sng" w="9525">
                      <a:solidFill>
                        <a:srgbClr val="9E9E9E"/>
                      </a:solidFill>
                      <a:prstDash val="solid"/>
                      <a:round/>
                      <a:headEnd len="sm" w="sm" type="none"/>
                      <a:tailEnd len="sm" w="sm" type="none"/>
                    </a:lnL>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Ward</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0.3084</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t/>
                      </a:r>
                      <a:endParaRPr b="1" sz="1200">
                        <a:latin typeface="Rajdhani"/>
                        <a:ea typeface="Rajdhani"/>
                        <a:cs typeface="Rajdhani"/>
                        <a:sym typeface="Rajdhani"/>
                      </a:endParaRPr>
                    </a:p>
                  </a:txBody>
                  <a:tcPr marT="91425" marB="91425" marR="91425" marL="91425">
                    <a:solidFill>
                      <a:schemeClr val="accent1"/>
                    </a:solidFill>
                  </a:tcPr>
                </a:tc>
              </a:tr>
              <a:tr h="396200">
                <a:tc>
                  <a:txBody>
                    <a:bodyPr/>
                    <a:lstStyle/>
                    <a:p>
                      <a:pPr indent="0" lvl="0" marL="0" rtl="0" algn="ctr">
                        <a:spcBef>
                          <a:spcPts val="0"/>
                        </a:spcBef>
                        <a:spcAft>
                          <a:spcPts val="0"/>
                        </a:spcAft>
                        <a:buNone/>
                      </a:pPr>
                      <a:r>
                        <a:rPr b="1" lang="en" sz="1200">
                          <a:latin typeface="Rajdhani"/>
                          <a:ea typeface="Rajdhani"/>
                          <a:cs typeface="Rajdhani"/>
                          <a:sym typeface="Rajdhani"/>
                        </a:rPr>
                        <a:t>Hierarchical 3.2B</a:t>
                      </a:r>
                      <a:endParaRPr b="1" sz="1200">
                        <a:latin typeface="Rajdhani"/>
                        <a:ea typeface="Rajdhani"/>
                        <a:cs typeface="Rajdhani"/>
                        <a:sym typeface="Rajdhan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Age_in_Years, Credit_amount, Duration_in_year</a:t>
                      </a:r>
                      <a:endParaRPr b="1" sz="1200">
                        <a:latin typeface="Rajdhani"/>
                        <a:ea typeface="Rajdhani"/>
                        <a:cs typeface="Rajdhani"/>
                        <a:sym typeface="Rajdhani"/>
                      </a:endParaRPr>
                    </a:p>
                  </a:txBody>
                  <a:tcPr marT="91425" marB="91425" marR="91425" marL="91425">
                    <a:lnL cap="flat" cmpd="sng" w="9525">
                      <a:solidFill>
                        <a:srgbClr val="9E9E9E"/>
                      </a:solidFill>
                      <a:prstDash val="solid"/>
                      <a:round/>
                      <a:headEnd len="sm" w="sm" type="none"/>
                      <a:tailEnd len="sm" w="sm" type="none"/>
                    </a:lnL>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Ward</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0.2715</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t/>
                      </a:r>
                      <a:endParaRPr b="1" sz="1200">
                        <a:latin typeface="Rajdhani"/>
                        <a:ea typeface="Rajdhani"/>
                        <a:cs typeface="Rajdhani"/>
                        <a:sym typeface="Rajdhani"/>
                      </a:endParaRPr>
                    </a:p>
                  </a:txBody>
                  <a:tcPr marT="91425" marB="91425" marR="91425" marL="91425">
                    <a:solidFill>
                      <a:schemeClr val="accent1"/>
                    </a:solidFill>
                  </a:tcPr>
                </a:tc>
              </a:tr>
              <a:tr h="396200">
                <a:tc>
                  <a:txBody>
                    <a:bodyPr/>
                    <a:lstStyle/>
                    <a:p>
                      <a:pPr indent="0" lvl="0" marL="0" rtl="0" algn="ctr">
                        <a:spcBef>
                          <a:spcPts val="0"/>
                        </a:spcBef>
                        <a:spcAft>
                          <a:spcPts val="0"/>
                        </a:spcAft>
                        <a:buNone/>
                      </a:pPr>
                      <a:r>
                        <a:rPr b="1" lang="en" sz="1200">
                          <a:latin typeface="Rajdhani"/>
                          <a:ea typeface="Rajdhani"/>
                          <a:cs typeface="Rajdhani"/>
                          <a:sym typeface="Rajdhani"/>
                        </a:rPr>
                        <a:t>Hierarchical 3.3B</a:t>
                      </a:r>
                      <a:endParaRPr b="1" sz="1200">
                        <a:latin typeface="Rajdhani"/>
                        <a:ea typeface="Rajdhani"/>
                        <a:cs typeface="Rajdhani"/>
                        <a:sym typeface="Rajdhan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900">
                          <a:solidFill>
                            <a:srgbClr val="0C2E3A"/>
                          </a:solidFill>
                          <a:latin typeface="Rajdhani"/>
                          <a:ea typeface="Rajdhani"/>
                          <a:cs typeface="Rajdhani"/>
                          <a:sym typeface="Rajdhani"/>
                        </a:rPr>
                        <a:t>Age_in_Years, Present_employment_since, Credit_History</a:t>
                      </a:r>
                      <a:endParaRPr b="1" sz="1200">
                        <a:latin typeface="Rajdhani"/>
                        <a:ea typeface="Rajdhani"/>
                        <a:cs typeface="Rajdhani"/>
                        <a:sym typeface="Rajdhani"/>
                      </a:endParaRPr>
                    </a:p>
                  </a:txBody>
                  <a:tcPr marT="91425" marB="91425" marR="91425" marL="91425">
                    <a:lnL cap="flat" cmpd="sng" w="9525">
                      <a:solidFill>
                        <a:srgbClr val="9E9E9E"/>
                      </a:solidFill>
                      <a:prstDash val="solid"/>
                      <a:round/>
                      <a:headEnd len="sm" w="sm" type="none"/>
                      <a:tailEnd len="sm" w="sm" type="none"/>
                    </a:lnL>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Ward</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0.3203</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t/>
                      </a:r>
                      <a:endParaRPr b="1" sz="1200">
                        <a:latin typeface="Rajdhani"/>
                        <a:ea typeface="Rajdhani"/>
                        <a:cs typeface="Rajdhani"/>
                        <a:sym typeface="Rajdhani"/>
                      </a:endParaRPr>
                    </a:p>
                  </a:txBody>
                  <a:tcPr marT="91425" marB="91425" marR="91425" marL="91425">
                    <a:solidFill>
                      <a:schemeClr val="accent1"/>
                    </a:solidFill>
                  </a:tcPr>
                </a:tc>
              </a:tr>
              <a:tr h="457175">
                <a:tc>
                  <a:txBody>
                    <a:bodyPr/>
                    <a:lstStyle/>
                    <a:p>
                      <a:pPr indent="0" lvl="0" marL="0" rtl="0" algn="ctr">
                        <a:spcBef>
                          <a:spcPts val="0"/>
                        </a:spcBef>
                        <a:spcAft>
                          <a:spcPts val="0"/>
                        </a:spcAft>
                        <a:buNone/>
                      </a:pPr>
                      <a:r>
                        <a:rPr b="1" lang="en" sz="1200">
                          <a:latin typeface="Rajdhani"/>
                          <a:ea typeface="Rajdhani"/>
                          <a:cs typeface="Rajdhani"/>
                          <a:sym typeface="Rajdhani"/>
                        </a:rPr>
                        <a:t>Hierarchical 3.4B</a:t>
                      </a:r>
                      <a:endParaRPr b="1" sz="1200">
                        <a:latin typeface="Rajdhani"/>
                        <a:ea typeface="Rajdhani"/>
                        <a:cs typeface="Rajdhani"/>
                        <a:sym typeface="Rajdhan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900">
                          <a:solidFill>
                            <a:srgbClr val="0C2E3A"/>
                          </a:solidFill>
                          <a:latin typeface="Rajdhani"/>
                          <a:ea typeface="Rajdhani"/>
                          <a:cs typeface="Rajdhani"/>
                          <a:sym typeface="Rajdhani"/>
                        </a:rPr>
                        <a:t>Credit_amount, Number_of_existing_credits_at_this_bank, Credit_History</a:t>
                      </a:r>
                      <a:endParaRPr b="1" sz="1200">
                        <a:latin typeface="Rajdhani"/>
                        <a:ea typeface="Rajdhani"/>
                        <a:cs typeface="Rajdhani"/>
                        <a:sym typeface="Rajdhani"/>
                      </a:endParaRPr>
                    </a:p>
                  </a:txBody>
                  <a:tcPr marT="91425" marB="91425" marR="91425" marL="91425">
                    <a:lnL cap="flat" cmpd="sng" w="9525">
                      <a:solidFill>
                        <a:srgbClr val="9E9E9E"/>
                      </a:solidFill>
                      <a:prstDash val="solid"/>
                      <a:round/>
                      <a:headEnd len="sm" w="sm" type="none"/>
                      <a:tailEnd len="sm" w="sm" type="none"/>
                    </a:lnL>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Ward</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sz="1200">
                          <a:latin typeface="Rajdhani"/>
                          <a:ea typeface="Rajdhani"/>
                          <a:cs typeface="Rajdhani"/>
                          <a:sym typeface="Rajdhani"/>
                        </a:rPr>
                        <a:t>0.4247 </a:t>
                      </a:r>
                      <a:endParaRPr b="1" sz="1200">
                        <a:latin typeface="Rajdhani"/>
                        <a:ea typeface="Rajdhani"/>
                        <a:cs typeface="Rajdhani"/>
                        <a:sym typeface="Rajdhani"/>
                      </a:endParaRPr>
                    </a:p>
                  </a:txBody>
                  <a:tcPr marT="91425" marB="91425" marR="91425" marL="91425">
                    <a:solidFill>
                      <a:schemeClr val="accent1"/>
                    </a:solidFill>
                  </a:tcPr>
                </a:tc>
                <a:tc>
                  <a:txBody>
                    <a:bodyPr/>
                    <a:lstStyle/>
                    <a:p>
                      <a:pPr indent="0" lvl="0" marL="0" rtl="0" algn="ctr">
                        <a:spcBef>
                          <a:spcPts val="0"/>
                        </a:spcBef>
                        <a:spcAft>
                          <a:spcPts val="0"/>
                        </a:spcAft>
                        <a:buNone/>
                      </a:pPr>
                      <a:r>
                        <a:t/>
                      </a:r>
                      <a:endParaRPr b="1" sz="1200">
                        <a:latin typeface="Rajdhani"/>
                        <a:ea typeface="Rajdhani"/>
                        <a:cs typeface="Rajdhani"/>
                        <a:sym typeface="Rajdhani"/>
                      </a:endParaRPr>
                    </a:p>
                  </a:txBody>
                  <a:tcPr marT="91425" marB="91425" marR="91425" marL="91425">
                    <a:solidFill>
                      <a:schemeClr val="accent1"/>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43"/>
          <p:cNvSpPr txBox="1"/>
          <p:nvPr>
            <p:ph type="title"/>
          </p:nvPr>
        </p:nvSpPr>
        <p:spPr>
          <a:xfrm>
            <a:off x="822350" y="420925"/>
            <a:ext cx="77466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C3B1"/>
                </a:solidFill>
                <a:latin typeface="Rajdhani"/>
                <a:ea typeface="Rajdhani"/>
                <a:cs typeface="Rajdhani"/>
                <a:sym typeface="Rajdhani"/>
              </a:rPr>
              <a:t>1.1 </a:t>
            </a:r>
            <a:r>
              <a:rPr b="1" lang="en">
                <a:solidFill>
                  <a:srgbClr val="00C3B1"/>
                </a:solidFill>
                <a:latin typeface="Rajdhani"/>
                <a:ea typeface="Rajdhani"/>
                <a:cs typeface="Rajdhani"/>
                <a:sym typeface="Rajdhani"/>
              </a:rPr>
              <a:t>Identifying null</a:t>
            </a:r>
            <a:r>
              <a:rPr b="1" lang="en">
                <a:solidFill>
                  <a:srgbClr val="00C3B1"/>
                </a:solidFill>
                <a:latin typeface="Rajdhani"/>
                <a:ea typeface="Rajdhani"/>
                <a:cs typeface="Rajdhani"/>
                <a:sym typeface="Rajdhani"/>
              </a:rPr>
              <a:t> values</a:t>
            </a:r>
            <a:r>
              <a:rPr b="1" lang="en">
                <a:solidFill>
                  <a:srgbClr val="00C3B1"/>
                </a:solidFill>
                <a:latin typeface="Rajdhani"/>
                <a:ea typeface="Rajdhani"/>
                <a:cs typeface="Rajdhani"/>
                <a:sym typeface="Rajdhani"/>
              </a:rPr>
              <a:t> in the Bank dataset</a:t>
            </a:r>
            <a:endParaRPr b="1">
              <a:solidFill>
                <a:srgbClr val="00C3B1"/>
              </a:solidFill>
              <a:latin typeface="Rajdhani"/>
              <a:ea typeface="Rajdhani"/>
              <a:cs typeface="Rajdhani"/>
              <a:sym typeface="Rajdhani"/>
            </a:endParaRPr>
          </a:p>
        </p:txBody>
      </p:sp>
      <p:grpSp>
        <p:nvGrpSpPr>
          <p:cNvPr id="870" name="Google Shape;870;p43"/>
          <p:cNvGrpSpPr/>
          <p:nvPr/>
        </p:nvGrpSpPr>
        <p:grpSpPr>
          <a:xfrm>
            <a:off x="884939" y="1415859"/>
            <a:ext cx="88550" cy="2637901"/>
            <a:chOff x="929875" y="1415859"/>
            <a:chExt cx="88550" cy="2637901"/>
          </a:xfrm>
        </p:grpSpPr>
        <p:sp>
          <p:nvSpPr>
            <p:cNvPr id="871" name="Google Shape;871;p43"/>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3"/>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43"/>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874" name="Google Shape;874;p43"/>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5" name="Google Shape;875;p43"/>
          <p:cNvCxnSpPr>
            <a:stCxn id="874"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pic>
        <p:nvPicPr>
          <p:cNvPr id="876" name="Google Shape;876;p43"/>
          <p:cNvPicPr preferRelativeResize="0"/>
          <p:nvPr/>
        </p:nvPicPr>
        <p:blipFill>
          <a:blip r:embed="rId3">
            <a:alphaModFix/>
          </a:blip>
          <a:stretch>
            <a:fillRect/>
          </a:stretch>
        </p:blipFill>
        <p:spPr>
          <a:xfrm>
            <a:off x="1115988" y="1303900"/>
            <a:ext cx="3515700" cy="2678400"/>
          </a:xfrm>
          <a:prstGeom prst="roundRect">
            <a:avLst>
              <a:gd fmla="val 16667" name="adj"/>
            </a:avLst>
          </a:prstGeom>
          <a:noFill/>
          <a:ln cap="flat" cmpd="sng" w="19050">
            <a:solidFill>
              <a:schemeClr val="lt1"/>
            </a:solidFill>
            <a:prstDash val="solid"/>
            <a:round/>
            <a:headEnd len="sm" w="sm" type="none"/>
            <a:tailEnd len="sm" w="sm" type="none"/>
          </a:ln>
        </p:spPr>
      </p:pic>
      <p:sp>
        <p:nvSpPr>
          <p:cNvPr id="877" name="Google Shape;877;p43"/>
          <p:cNvSpPr/>
          <p:nvPr/>
        </p:nvSpPr>
        <p:spPr>
          <a:xfrm>
            <a:off x="1635380" y="1624250"/>
            <a:ext cx="1203900" cy="150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3"/>
          <p:cNvSpPr/>
          <p:nvPr/>
        </p:nvSpPr>
        <p:spPr>
          <a:xfrm>
            <a:off x="3501150" y="1774850"/>
            <a:ext cx="680400" cy="2146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3"/>
          <p:cNvSpPr txBox="1"/>
          <p:nvPr/>
        </p:nvSpPr>
        <p:spPr>
          <a:xfrm>
            <a:off x="752263" y="4053750"/>
            <a:ext cx="41190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00C3B1"/>
                </a:solidFill>
                <a:latin typeface="Rajdhani"/>
                <a:ea typeface="Rajdhani"/>
                <a:cs typeface="Rajdhani"/>
                <a:sym typeface="Rajdhani"/>
              </a:rPr>
              <a:t>No presence of null values (i.e. 1000 non-null count observed out of 1000 entries for all features)</a:t>
            </a:r>
            <a:endParaRPr b="1" sz="1300">
              <a:solidFill>
                <a:srgbClr val="00C3B1"/>
              </a:solidFill>
              <a:latin typeface="Rajdhani"/>
              <a:ea typeface="Rajdhani"/>
              <a:cs typeface="Rajdhani"/>
              <a:sym typeface="Rajdhani"/>
            </a:endParaRPr>
          </a:p>
        </p:txBody>
      </p:sp>
      <p:pic>
        <p:nvPicPr>
          <p:cNvPr id="880" name="Google Shape;880;p43"/>
          <p:cNvPicPr preferRelativeResize="0"/>
          <p:nvPr/>
        </p:nvPicPr>
        <p:blipFill>
          <a:blip r:embed="rId4">
            <a:alphaModFix/>
          </a:blip>
          <a:stretch>
            <a:fillRect/>
          </a:stretch>
        </p:blipFill>
        <p:spPr>
          <a:xfrm>
            <a:off x="4921000" y="1073812"/>
            <a:ext cx="3515700" cy="3138600"/>
          </a:xfrm>
          <a:prstGeom prst="roundRect">
            <a:avLst>
              <a:gd fmla="val 16667" name="adj"/>
            </a:avLst>
          </a:prstGeom>
          <a:noFill/>
          <a:ln cap="flat" cmpd="sng" w="19050">
            <a:solidFill>
              <a:schemeClr val="lt1"/>
            </a:solidFill>
            <a:prstDash val="solid"/>
            <a:round/>
            <a:headEnd len="sm" w="sm" type="none"/>
            <a:tailEnd len="sm" w="sm" type="none"/>
          </a:ln>
        </p:spPr>
      </p:pic>
      <p:sp>
        <p:nvSpPr>
          <p:cNvPr id="881" name="Google Shape;881;p43"/>
          <p:cNvSpPr/>
          <p:nvPr/>
        </p:nvSpPr>
        <p:spPr>
          <a:xfrm>
            <a:off x="6415800" y="1966050"/>
            <a:ext cx="744600" cy="2246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3"/>
          <p:cNvSpPr txBox="1"/>
          <p:nvPr/>
        </p:nvSpPr>
        <p:spPr>
          <a:xfrm>
            <a:off x="4619338" y="4212450"/>
            <a:ext cx="41190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00C3B1"/>
                </a:solidFill>
                <a:latin typeface="Rajdhani"/>
                <a:ea typeface="Rajdhani"/>
                <a:cs typeface="Rajdhani"/>
                <a:sym typeface="Rajdhani"/>
              </a:rPr>
              <a:t>Verifying presence of null values using df.isnull()</a:t>
            </a:r>
            <a:endParaRPr b="1" sz="1300">
              <a:solidFill>
                <a:srgbClr val="00C3B1"/>
              </a:solidFill>
              <a:latin typeface="Rajdhani"/>
              <a:ea typeface="Rajdhani"/>
              <a:cs typeface="Rajdhani"/>
              <a:sym typeface="Rajdhani"/>
            </a:endParaRPr>
          </a:p>
          <a:p>
            <a:pPr indent="0" lvl="0" marL="0" rtl="0" algn="ctr">
              <a:spcBef>
                <a:spcPts val="0"/>
              </a:spcBef>
              <a:spcAft>
                <a:spcPts val="0"/>
              </a:spcAft>
              <a:buNone/>
            </a:pPr>
            <a:r>
              <a:rPr b="1" lang="en" sz="1300">
                <a:solidFill>
                  <a:srgbClr val="00C3B1"/>
                </a:solidFill>
                <a:latin typeface="Rajdhani"/>
                <a:ea typeface="Rajdhani"/>
                <a:cs typeface="Rajdhani"/>
                <a:sym typeface="Rajdhani"/>
              </a:rPr>
              <a:t>(i.e. 0 missing count + 0% missing for all features) </a:t>
            </a:r>
            <a:endParaRPr b="1" sz="1300">
              <a:solidFill>
                <a:srgbClr val="00C3B1"/>
              </a:solidFill>
              <a:latin typeface="Rajdhani"/>
              <a:ea typeface="Rajdhani"/>
              <a:cs typeface="Rajdhani"/>
              <a:sym typeface="Rajdhan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79"/>
          <p:cNvSpPr txBox="1"/>
          <p:nvPr>
            <p:ph idx="1" type="subTitle"/>
          </p:nvPr>
        </p:nvSpPr>
        <p:spPr>
          <a:xfrm>
            <a:off x="2185200" y="3605875"/>
            <a:ext cx="4773600" cy="5136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a:t>Derive Business Insights from Cluster Interpretation</a:t>
            </a:r>
            <a:endParaRPr b="1">
              <a:solidFill>
                <a:schemeClr val="dk1"/>
              </a:solidFill>
            </a:endParaRPr>
          </a:p>
        </p:txBody>
      </p:sp>
      <p:sp>
        <p:nvSpPr>
          <p:cNvPr id="1417" name="Google Shape;1417;p79"/>
          <p:cNvSpPr txBox="1"/>
          <p:nvPr>
            <p:ph idx="2" type="title"/>
          </p:nvPr>
        </p:nvSpPr>
        <p:spPr>
          <a:xfrm>
            <a:off x="4003200" y="961669"/>
            <a:ext cx="1137600" cy="11370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a:t>
            </a:r>
            <a:r>
              <a:rPr lang="en"/>
              <a:t>4</a:t>
            </a:r>
            <a:endParaRPr>
              <a:solidFill>
                <a:schemeClr val="dk1"/>
              </a:solidFill>
            </a:endParaRPr>
          </a:p>
        </p:txBody>
      </p:sp>
      <p:grpSp>
        <p:nvGrpSpPr>
          <p:cNvPr id="1418" name="Google Shape;1418;p79"/>
          <p:cNvGrpSpPr/>
          <p:nvPr/>
        </p:nvGrpSpPr>
        <p:grpSpPr>
          <a:xfrm>
            <a:off x="1855608" y="1240404"/>
            <a:ext cx="633675" cy="343800"/>
            <a:chOff x="1855608" y="1240404"/>
            <a:chExt cx="633675" cy="343800"/>
          </a:xfrm>
        </p:grpSpPr>
        <p:cxnSp>
          <p:nvCxnSpPr>
            <p:cNvPr id="1419" name="Google Shape;1419;p79"/>
            <p:cNvCxnSpPr/>
            <p:nvPr/>
          </p:nvCxnSpPr>
          <p:spPr>
            <a:xfrm>
              <a:off x="1855608" y="1240404"/>
              <a:ext cx="343800" cy="343800"/>
            </a:xfrm>
            <a:prstGeom prst="straightConnector1">
              <a:avLst/>
            </a:prstGeom>
            <a:noFill/>
            <a:ln cap="flat" cmpd="sng" w="9525">
              <a:solidFill>
                <a:schemeClr val="lt1"/>
              </a:solidFill>
              <a:prstDash val="solid"/>
              <a:round/>
              <a:headEnd len="med" w="med" type="none"/>
              <a:tailEnd len="med" w="med" type="none"/>
            </a:ln>
          </p:spPr>
        </p:cxnSp>
        <p:cxnSp>
          <p:nvCxnSpPr>
            <p:cNvPr id="1420" name="Google Shape;1420;p79"/>
            <p:cNvCxnSpPr/>
            <p:nvPr/>
          </p:nvCxnSpPr>
          <p:spPr>
            <a:xfrm>
              <a:off x="2145483" y="1240404"/>
              <a:ext cx="343800" cy="343800"/>
            </a:xfrm>
            <a:prstGeom prst="straightConnector1">
              <a:avLst/>
            </a:prstGeom>
            <a:noFill/>
            <a:ln cap="flat" cmpd="sng" w="9525">
              <a:solidFill>
                <a:schemeClr val="lt1"/>
              </a:solidFill>
              <a:prstDash val="solid"/>
              <a:round/>
              <a:headEnd len="med" w="med" type="none"/>
              <a:tailEnd len="med" w="med" type="none"/>
            </a:ln>
          </p:spPr>
        </p:cxnSp>
      </p:grpSp>
      <p:sp>
        <p:nvSpPr>
          <p:cNvPr id="1421" name="Google Shape;1421;p79"/>
          <p:cNvSpPr/>
          <p:nvPr/>
        </p:nvSpPr>
        <p:spPr>
          <a:xfrm>
            <a:off x="1709013" y="2186531"/>
            <a:ext cx="5725968" cy="1096533"/>
          </a:xfrm>
          <a:prstGeom prst="rect">
            <a:avLst/>
          </a:prstGeom>
        </p:spPr>
        <p:txBody>
          <a:bodyPr>
            <a:prstTxWarp prst="textPlain"/>
          </a:bodyPr>
          <a:lstStyle/>
          <a:p>
            <a:pPr lvl="0" algn="ctr"/>
            <a:r>
              <a:rPr b="1" i="0">
                <a:ln cap="flat" cmpd="sng" w="9525">
                  <a:solidFill>
                    <a:srgbClr val="00C3B1"/>
                  </a:solidFill>
                  <a:prstDash val="solid"/>
                  <a:round/>
                  <a:headEnd len="sm" w="sm" type="none"/>
                  <a:tailEnd len="sm" w="sm" type="none"/>
                </a:ln>
                <a:noFill/>
                <a:latin typeface="Krona One"/>
              </a:rPr>
              <a:t>CLUSTER </a:t>
            </a:r>
            <a:br>
              <a:rPr b="1" i="0">
                <a:ln cap="flat" cmpd="sng" w="9525">
                  <a:solidFill>
                    <a:srgbClr val="00C3B1"/>
                  </a:solidFill>
                  <a:prstDash val="solid"/>
                  <a:round/>
                  <a:headEnd len="sm" w="sm" type="none"/>
                  <a:tailEnd len="sm" w="sm" type="none"/>
                </a:ln>
                <a:noFill/>
                <a:latin typeface="Krona One"/>
              </a:rPr>
            </a:br>
            <a:r>
              <a:rPr b="1" i="0">
                <a:ln cap="flat" cmpd="sng" w="9525">
                  <a:solidFill>
                    <a:srgbClr val="00C3B1"/>
                  </a:solidFill>
                  <a:prstDash val="solid"/>
                  <a:round/>
                  <a:headEnd len="sm" w="sm" type="none"/>
                  <a:tailEnd len="sm" w="sm" type="none"/>
                </a:ln>
                <a:noFill/>
                <a:latin typeface="Krona One"/>
              </a:rPr>
              <a:t>INTERPRETATION</a:t>
            </a:r>
          </a:p>
        </p:txBody>
      </p:sp>
      <p:grpSp>
        <p:nvGrpSpPr>
          <p:cNvPr id="1422" name="Google Shape;1422;p79"/>
          <p:cNvGrpSpPr/>
          <p:nvPr/>
        </p:nvGrpSpPr>
        <p:grpSpPr>
          <a:xfrm>
            <a:off x="884939" y="1415859"/>
            <a:ext cx="88550" cy="2637901"/>
            <a:chOff x="929875" y="1415859"/>
            <a:chExt cx="88550" cy="2637901"/>
          </a:xfrm>
        </p:grpSpPr>
        <p:sp>
          <p:nvSpPr>
            <p:cNvPr id="1423" name="Google Shape;1423;p79"/>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9"/>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9"/>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1426" name="Google Shape;1426;p79"/>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7" name="Google Shape;1427;p79"/>
          <p:cNvCxnSpPr>
            <a:stCxn id="1426"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80"/>
          <p:cNvSpPr txBox="1"/>
          <p:nvPr>
            <p:ph type="title"/>
          </p:nvPr>
        </p:nvSpPr>
        <p:spPr>
          <a:xfrm>
            <a:off x="876088" y="540000"/>
            <a:ext cx="73917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ajdhani"/>
                <a:ea typeface="Rajdhani"/>
                <a:cs typeface="Rajdhani"/>
                <a:sym typeface="Rajdhani"/>
              </a:rPr>
              <a:t>4.1A </a:t>
            </a:r>
            <a:r>
              <a:rPr b="1" lang="en">
                <a:latin typeface="Rajdhani"/>
                <a:ea typeface="Rajdhani"/>
                <a:cs typeface="Rajdhani"/>
                <a:sym typeface="Rajdhani"/>
              </a:rPr>
              <a:t>Interpretation of </a:t>
            </a:r>
            <a:r>
              <a:rPr b="1" lang="en">
                <a:solidFill>
                  <a:srgbClr val="00C3B1"/>
                </a:solidFill>
                <a:latin typeface="Rajdhani"/>
                <a:ea typeface="Rajdhani"/>
                <a:cs typeface="Rajdhani"/>
                <a:sym typeface="Rajdhani"/>
              </a:rPr>
              <a:t>K-Means Clustering Model 3.1A </a:t>
            </a:r>
            <a:r>
              <a:rPr lang="en"/>
              <a:t> </a:t>
            </a:r>
            <a:endParaRPr/>
          </a:p>
        </p:txBody>
      </p:sp>
      <p:pic>
        <p:nvPicPr>
          <p:cNvPr id="1433" name="Google Shape;1433;p80"/>
          <p:cNvPicPr preferRelativeResize="0"/>
          <p:nvPr/>
        </p:nvPicPr>
        <p:blipFill>
          <a:blip r:embed="rId3">
            <a:alphaModFix/>
          </a:blip>
          <a:stretch>
            <a:fillRect/>
          </a:stretch>
        </p:blipFill>
        <p:spPr>
          <a:xfrm>
            <a:off x="762275" y="1098900"/>
            <a:ext cx="3695700" cy="2390700"/>
          </a:xfrm>
          <a:prstGeom prst="roundRect">
            <a:avLst>
              <a:gd fmla="val 16667" name="adj"/>
            </a:avLst>
          </a:prstGeom>
          <a:noFill/>
          <a:ln cap="flat" cmpd="sng" w="19050">
            <a:solidFill>
              <a:srgbClr val="00C3B1"/>
            </a:solidFill>
            <a:prstDash val="solid"/>
            <a:round/>
            <a:headEnd len="sm" w="sm" type="none"/>
            <a:tailEnd len="sm" w="sm" type="none"/>
          </a:ln>
        </p:spPr>
      </p:pic>
      <p:pic>
        <p:nvPicPr>
          <p:cNvPr id="1434" name="Google Shape;1434;p80"/>
          <p:cNvPicPr preferRelativeResize="0"/>
          <p:nvPr/>
        </p:nvPicPr>
        <p:blipFill>
          <a:blip r:embed="rId4">
            <a:alphaModFix/>
          </a:blip>
          <a:stretch>
            <a:fillRect/>
          </a:stretch>
        </p:blipFill>
        <p:spPr>
          <a:xfrm>
            <a:off x="4768800" y="1098900"/>
            <a:ext cx="3914700" cy="2390700"/>
          </a:xfrm>
          <a:prstGeom prst="roundRect">
            <a:avLst>
              <a:gd fmla="val 16667" name="adj"/>
            </a:avLst>
          </a:prstGeom>
          <a:noFill/>
          <a:ln cap="flat" cmpd="sng" w="19050">
            <a:solidFill>
              <a:srgbClr val="00C3B1"/>
            </a:solidFill>
            <a:prstDash val="solid"/>
            <a:round/>
            <a:headEnd len="sm" w="sm" type="none"/>
            <a:tailEnd len="sm" w="sm" type="none"/>
          </a:ln>
        </p:spPr>
      </p:pic>
      <p:sp>
        <p:nvSpPr>
          <p:cNvPr id="1435" name="Google Shape;1435;p80"/>
          <p:cNvSpPr txBox="1"/>
          <p:nvPr/>
        </p:nvSpPr>
        <p:spPr>
          <a:xfrm>
            <a:off x="832325" y="3627300"/>
            <a:ext cx="6969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C2E3A"/>
                </a:solidFill>
                <a:latin typeface="Rajdhani"/>
                <a:ea typeface="Rajdhani"/>
                <a:cs typeface="Rajdhani"/>
                <a:sym typeface="Rajdhani"/>
              </a:rPr>
              <a:t>Clusters Findings: </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rPr b="1" lang="en" sz="1300">
                <a:solidFill>
                  <a:srgbClr val="0C2E3A"/>
                </a:solidFill>
                <a:latin typeface="Rajdhani"/>
                <a:ea typeface="Rajdhani"/>
                <a:cs typeface="Rajdhani"/>
                <a:sym typeface="Rajdhani"/>
              </a:rPr>
              <a:t>Cluster 0 - (Low Age + Low Credit Amount)</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rPr b="1" lang="en" sz="1300">
                <a:solidFill>
                  <a:srgbClr val="0C2E3A"/>
                </a:solidFill>
                <a:latin typeface="Rajdhani"/>
                <a:ea typeface="Rajdhani"/>
                <a:cs typeface="Rajdhani"/>
                <a:sym typeface="Rajdhani"/>
              </a:rPr>
              <a:t>Cluster 1 - (Medium Age + Medium to High Credit Amount)</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rPr b="1" lang="en" sz="1300">
                <a:solidFill>
                  <a:srgbClr val="0C2E3A"/>
                </a:solidFill>
                <a:latin typeface="Rajdhani"/>
                <a:ea typeface="Rajdhani"/>
                <a:cs typeface="Rajdhani"/>
                <a:sym typeface="Rajdhani"/>
              </a:rPr>
              <a:t>Cluster 2 - (High Age + Low Credit Amount)</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t/>
            </a:r>
            <a:endParaRPr b="1">
              <a:solidFill>
                <a:srgbClr val="0C2E3A"/>
              </a:solidFill>
              <a:latin typeface="Rajdhani"/>
              <a:ea typeface="Rajdhani"/>
              <a:cs typeface="Rajdhani"/>
              <a:sym typeface="Rajdhan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81"/>
          <p:cNvSpPr txBox="1"/>
          <p:nvPr>
            <p:ph type="title"/>
          </p:nvPr>
        </p:nvSpPr>
        <p:spPr>
          <a:xfrm>
            <a:off x="876088" y="540000"/>
            <a:ext cx="73917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ajdhani"/>
                <a:ea typeface="Rajdhani"/>
                <a:cs typeface="Rajdhani"/>
                <a:sym typeface="Rajdhani"/>
              </a:rPr>
              <a:t>4.1B Interpretation of </a:t>
            </a:r>
            <a:r>
              <a:rPr b="1" lang="en">
                <a:solidFill>
                  <a:srgbClr val="00C3B1"/>
                </a:solidFill>
                <a:latin typeface="Rajdhani"/>
                <a:ea typeface="Rajdhani"/>
                <a:cs typeface="Rajdhani"/>
                <a:sym typeface="Rajdhani"/>
              </a:rPr>
              <a:t>K-Means Clustering Model 3.1A </a:t>
            </a:r>
            <a:r>
              <a:rPr lang="en"/>
              <a:t> </a:t>
            </a:r>
            <a:endParaRPr/>
          </a:p>
        </p:txBody>
      </p:sp>
      <p:graphicFrame>
        <p:nvGraphicFramePr>
          <p:cNvPr id="1441" name="Google Shape;1441;p81"/>
          <p:cNvGraphicFramePr/>
          <p:nvPr/>
        </p:nvGraphicFramePr>
        <p:xfrm>
          <a:off x="500063" y="1024828"/>
          <a:ext cx="3000000" cy="3000000"/>
        </p:xfrm>
        <a:graphic>
          <a:graphicData uri="http://schemas.openxmlformats.org/drawingml/2006/table">
            <a:tbl>
              <a:tblPr>
                <a:noFill/>
                <a:tableStyleId>{BF7CB181-CB4F-4FE3-BE98-B2167610D3A3}</a:tableStyleId>
              </a:tblPr>
              <a:tblGrid>
                <a:gridCol w="2204825"/>
                <a:gridCol w="3104600"/>
                <a:gridCol w="2904800"/>
              </a:tblGrid>
              <a:tr h="390600">
                <a:tc>
                  <a:txBody>
                    <a:bodyPr/>
                    <a:lstStyle/>
                    <a:p>
                      <a:pPr indent="0" lvl="0" marL="0" rtl="0" algn="ctr">
                        <a:spcBef>
                          <a:spcPts val="0"/>
                        </a:spcBef>
                        <a:spcAft>
                          <a:spcPts val="0"/>
                        </a:spcAft>
                        <a:buNone/>
                      </a:pPr>
                      <a:r>
                        <a:rPr b="1" lang="en">
                          <a:solidFill>
                            <a:schemeClr val="accent6"/>
                          </a:solidFill>
                          <a:latin typeface="Rajdhani"/>
                          <a:ea typeface="Rajdhani"/>
                          <a:cs typeface="Rajdhani"/>
                          <a:sym typeface="Rajdhani"/>
                        </a:rPr>
                        <a:t>Cluster Number</a:t>
                      </a:r>
                      <a:endParaRPr b="1">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a:solidFill>
                            <a:schemeClr val="accent6"/>
                          </a:solidFill>
                          <a:latin typeface="Rajdhani"/>
                          <a:ea typeface="Rajdhani"/>
                          <a:cs typeface="Rajdhani"/>
                          <a:sym typeface="Rajdhani"/>
                        </a:rPr>
                        <a:t>Description</a:t>
                      </a:r>
                      <a:endParaRPr b="1">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a:solidFill>
                            <a:schemeClr val="accent6"/>
                          </a:solidFill>
                          <a:latin typeface="Rajdhani"/>
                          <a:ea typeface="Rajdhani"/>
                          <a:cs typeface="Rajdhani"/>
                          <a:sym typeface="Rajdhani"/>
                        </a:rPr>
                        <a:t>Analytics/Interpretation (RELATIVE)</a:t>
                      </a:r>
                      <a:endParaRPr b="1">
                        <a:solidFill>
                          <a:schemeClr val="accent6"/>
                        </a:solidFill>
                        <a:latin typeface="Rajdhani"/>
                        <a:ea typeface="Rajdhani"/>
                        <a:cs typeface="Rajdhani"/>
                        <a:sym typeface="Rajdhani"/>
                      </a:endParaRPr>
                    </a:p>
                  </a:txBody>
                  <a:tcPr marT="91425" marB="91425" marR="91425" marL="91425">
                    <a:solidFill>
                      <a:srgbClr val="00C3B1"/>
                    </a:solidFill>
                  </a:tcPr>
                </a:tc>
              </a:tr>
              <a:tr h="822750">
                <a:tc>
                  <a:txBody>
                    <a:bodyPr/>
                    <a:lstStyle/>
                    <a:p>
                      <a:pPr indent="0" lvl="0" marL="0" rtl="0" algn="ctr">
                        <a:spcBef>
                          <a:spcPts val="0"/>
                        </a:spcBef>
                        <a:spcAft>
                          <a:spcPts val="0"/>
                        </a:spcAft>
                        <a:buNone/>
                      </a:pPr>
                      <a:r>
                        <a:rPr b="1" lang="en" sz="1200">
                          <a:latin typeface="Rajdhani"/>
                          <a:ea typeface="Rajdhani"/>
                          <a:cs typeface="Rajdhani"/>
                          <a:sym typeface="Rajdhani"/>
                        </a:rPr>
                        <a:t>Cluster 0:</a:t>
                      </a:r>
                      <a:endParaRPr b="1" sz="1200">
                        <a:latin typeface="Rajdhani"/>
                        <a:ea typeface="Rajdhani"/>
                        <a:cs typeface="Rajdhani"/>
                        <a:sym typeface="Rajdhani"/>
                      </a:endParaRPr>
                    </a:p>
                    <a:p>
                      <a:pPr indent="0" lvl="0" marL="0" rtl="0" algn="ctr">
                        <a:spcBef>
                          <a:spcPts val="0"/>
                        </a:spcBef>
                        <a:spcAft>
                          <a:spcPts val="0"/>
                        </a:spcAft>
                        <a:buNone/>
                      </a:pPr>
                      <a:r>
                        <a:rPr b="1" lang="en" sz="1200">
                          <a:latin typeface="Rajdhani"/>
                          <a:ea typeface="Rajdhani"/>
                          <a:cs typeface="Rajdhani"/>
                          <a:sym typeface="Rajdhani"/>
                        </a:rPr>
                        <a:t>Low Age + Low Credit Amount</a:t>
                      </a:r>
                      <a:endParaRPr b="1" sz="12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1100">
                          <a:latin typeface="Rajdhani"/>
                          <a:ea typeface="Rajdhani"/>
                          <a:cs typeface="Rajdhani"/>
                          <a:sym typeface="Rajdhani"/>
                        </a:rPr>
                        <a:t>Median</a:t>
                      </a:r>
                      <a:r>
                        <a:rPr b="1" lang="en" sz="1100">
                          <a:latin typeface="Rajdhani"/>
                          <a:ea typeface="Rajdhani"/>
                          <a:cs typeface="Rajdhani"/>
                          <a:sym typeface="Rajdhani"/>
                        </a:rPr>
                        <a:t> Age of approximately 27</a:t>
                      </a:r>
                      <a:endParaRPr b="1" sz="1100">
                        <a:latin typeface="Rajdhani"/>
                        <a:ea typeface="Rajdhani"/>
                        <a:cs typeface="Rajdhani"/>
                        <a:sym typeface="Rajdhani"/>
                      </a:endParaRPr>
                    </a:p>
                    <a:p>
                      <a:pPr indent="0" lvl="0" marL="0" rtl="0" algn="ctr">
                        <a:spcBef>
                          <a:spcPts val="0"/>
                        </a:spcBef>
                        <a:spcAft>
                          <a:spcPts val="0"/>
                        </a:spcAft>
                        <a:buNone/>
                      </a:pPr>
                      <a:r>
                        <a:rPr b="1" lang="en" sz="1100">
                          <a:latin typeface="Rajdhani"/>
                          <a:ea typeface="Rajdhani"/>
                          <a:cs typeface="Rajdhani"/>
                          <a:sym typeface="Rajdhani"/>
                        </a:rPr>
                        <a:t>Median Loan Amount of approximately $2,000</a:t>
                      </a:r>
                      <a:endParaRPr b="1" sz="11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1000">
                          <a:latin typeface="Rajdhani"/>
                          <a:ea typeface="Rajdhani"/>
                          <a:cs typeface="Rajdhani"/>
                          <a:sym typeface="Rajdhani"/>
                        </a:rPr>
                        <a:t>Relatively low credit amount leads to relatively lower interest earned and ultimately revenue. Young Adults are not as profitable.</a:t>
                      </a:r>
                      <a:endParaRPr b="1" sz="1000">
                        <a:latin typeface="Rajdhani"/>
                        <a:ea typeface="Rajdhani"/>
                        <a:cs typeface="Rajdhani"/>
                        <a:sym typeface="Rajdhani"/>
                      </a:endParaRPr>
                    </a:p>
                  </a:txBody>
                  <a:tcPr marT="91425" marB="91425" marR="91425" marL="91425" anchor="ctr">
                    <a:solidFill>
                      <a:schemeClr val="accent1"/>
                    </a:solidFill>
                  </a:tcPr>
                </a:tc>
              </a:tr>
              <a:tr h="822750">
                <a:tc>
                  <a:txBody>
                    <a:bodyPr/>
                    <a:lstStyle/>
                    <a:p>
                      <a:pPr indent="0" lvl="0" marL="0" rtl="0" algn="ctr">
                        <a:spcBef>
                          <a:spcPts val="0"/>
                        </a:spcBef>
                        <a:spcAft>
                          <a:spcPts val="0"/>
                        </a:spcAft>
                        <a:buNone/>
                      </a:pPr>
                      <a:r>
                        <a:rPr b="1" lang="en" sz="1200">
                          <a:latin typeface="Rajdhani"/>
                          <a:ea typeface="Rajdhani"/>
                          <a:cs typeface="Rajdhani"/>
                          <a:sym typeface="Rajdhani"/>
                        </a:rPr>
                        <a:t>Cluster 1:</a:t>
                      </a:r>
                      <a:endParaRPr b="1" sz="1200">
                        <a:latin typeface="Rajdhani"/>
                        <a:ea typeface="Rajdhani"/>
                        <a:cs typeface="Rajdhani"/>
                        <a:sym typeface="Rajdhani"/>
                      </a:endParaRPr>
                    </a:p>
                    <a:p>
                      <a:pPr indent="0" lvl="0" marL="0" rtl="0" algn="ctr">
                        <a:spcBef>
                          <a:spcPts val="0"/>
                        </a:spcBef>
                        <a:spcAft>
                          <a:spcPts val="0"/>
                        </a:spcAft>
                        <a:buNone/>
                      </a:pPr>
                      <a:r>
                        <a:rPr b="1" lang="en" sz="1200">
                          <a:latin typeface="Rajdhani"/>
                          <a:ea typeface="Rajdhani"/>
                          <a:cs typeface="Rajdhani"/>
                          <a:sym typeface="Rajdhani"/>
                        </a:rPr>
                        <a:t>Medium Age + Medium-High Credit Amount</a:t>
                      </a:r>
                      <a:endParaRPr b="1" sz="12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1100">
                          <a:latin typeface="Rajdhani"/>
                          <a:ea typeface="Rajdhani"/>
                          <a:cs typeface="Rajdhani"/>
                          <a:sym typeface="Rajdhani"/>
                        </a:rPr>
                        <a:t>Median Age of approximately 34</a:t>
                      </a:r>
                      <a:endParaRPr b="1" sz="1100">
                        <a:latin typeface="Rajdhani"/>
                        <a:ea typeface="Rajdhani"/>
                        <a:cs typeface="Rajdhani"/>
                        <a:sym typeface="Rajdhani"/>
                      </a:endParaRPr>
                    </a:p>
                    <a:p>
                      <a:pPr indent="0" lvl="0" marL="0" rtl="0" algn="ctr">
                        <a:spcBef>
                          <a:spcPts val="0"/>
                        </a:spcBef>
                        <a:spcAft>
                          <a:spcPts val="0"/>
                        </a:spcAft>
                        <a:buNone/>
                      </a:pPr>
                      <a:r>
                        <a:rPr b="1" lang="en" sz="1100">
                          <a:latin typeface="Rajdhani"/>
                          <a:ea typeface="Rajdhani"/>
                          <a:cs typeface="Rajdhani"/>
                          <a:sym typeface="Rajdhani"/>
                        </a:rPr>
                        <a:t>Median Loan Amount of approximately $5,200</a:t>
                      </a:r>
                      <a:endParaRPr b="1" sz="9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1000">
                          <a:latin typeface="Rajdhani"/>
                          <a:ea typeface="Rajdhani"/>
                          <a:cs typeface="Rajdhani"/>
                          <a:sym typeface="Rajdhani"/>
                        </a:rPr>
                        <a:t>Relatively high credit amount leads to relatively higher interest earned and ultimately revenue. Medium-Aged Adults Bank Customers are more profitable.</a:t>
                      </a:r>
                      <a:endParaRPr b="1" sz="1200">
                        <a:latin typeface="Rajdhani"/>
                        <a:ea typeface="Rajdhani"/>
                        <a:cs typeface="Rajdhani"/>
                        <a:sym typeface="Rajdhani"/>
                      </a:endParaRPr>
                    </a:p>
                  </a:txBody>
                  <a:tcPr marT="91425" marB="91425" marR="91425" marL="91425" anchor="ctr">
                    <a:solidFill>
                      <a:schemeClr val="accent1"/>
                    </a:solidFill>
                  </a:tcPr>
                </a:tc>
              </a:tr>
              <a:tr h="822750">
                <a:tc>
                  <a:txBody>
                    <a:bodyPr/>
                    <a:lstStyle/>
                    <a:p>
                      <a:pPr indent="0" lvl="0" marL="0" rtl="0" algn="ctr">
                        <a:spcBef>
                          <a:spcPts val="0"/>
                        </a:spcBef>
                        <a:spcAft>
                          <a:spcPts val="0"/>
                        </a:spcAft>
                        <a:buNone/>
                      </a:pPr>
                      <a:r>
                        <a:rPr b="1" lang="en" sz="1200">
                          <a:latin typeface="Rajdhani"/>
                          <a:ea typeface="Rajdhani"/>
                          <a:cs typeface="Rajdhani"/>
                          <a:sym typeface="Rajdhani"/>
                        </a:rPr>
                        <a:t>Cluster 2:</a:t>
                      </a:r>
                      <a:endParaRPr b="1" sz="1200">
                        <a:latin typeface="Rajdhani"/>
                        <a:ea typeface="Rajdhani"/>
                        <a:cs typeface="Rajdhani"/>
                        <a:sym typeface="Rajdhani"/>
                      </a:endParaRPr>
                    </a:p>
                    <a:p>
                      <a:pPr indent="0" lvl="0" marL="0" rtl="0" algn="ctr">
                        <a:spcBef>
                          <a:spcPts val="0"/>
                        </a:spcBef>
                        <a:spcAft>
                          <a:spcPts val="0"/>
                        </a:spcAft>
                        <a:buNone/>
                      </a:pPr>
                      <a:r>
                        <a:rPr b="1" lang="en" sz="1200">
                          <a:latin typeface="Rajdhani"/>
                          <a:ea typeface="Rajdhani"/>
                          <a:cs typeface="Rajdhani"/>
                          <a:sym typeface="Rajdhani"/>
                        </a:rPr>
                        <a:t>High Age + Low Credit Amount</a:t>
                      </a:r>
                      <a:endParaRPr b="1" sz="12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1100">
                          <a:latin typeface="Rajdhani"/>
                          <a:ea typeface="Rajdhani"/>
                          <a:cs typeface="Rajdhani"/>
                          <a:sym typeface="Rajdhani"/>
                        </a:rPr>
                        <a:t>Median Age of approximately 46</a:t>
                      </a:r>
                      <a:endParaRPr b="1" sz="1100">
                        <a:latin typeface="Rajdhani"/>
                        <a:ea typeface="Rajdhani"/>
                        <a:cs typeface="Rajdhani"/>
                        <a:sym typeface="Rajdhani"/>
                      </a:endParaRPr>
                    </a:p>
                    <a:p>
                      <a:pPr indent="0" lvl="0" marL="0" rtl="0" algn="ctr">
                        <a:spcBef>
                          <a:spcPts val="0"/>
                        </a:spcBef>
                        <a:spcAft>
                          <a:spcPts val="0"/>
                        </a:spcAft>
                        <a:buNone/>
                      </a:pPr>
                      <a:r>
                        <a:rPr b="1" lang="en" sz="1100">
                          <a:latin typeface="Rajdhani"/>
                          <a:ea typeface="Rajdhani"/>
                          <a:cs typeface="Rajdhani"/>
                          <a:sym typeface="Rajdhani"/>
                        </a:rPr>
                        <a:t>Median Loan Amount of approximately $2,000</a:t>
                      </a:r>
                      <a:endParaRPr b="1" sz="9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1000">
                          <a:latin typeface="Rajdhani"/>
                          <a:ea typeface="Rajdhani"/>
                          <a:cs typeface="Rajdhani"/>
                          <a:sym typeface="Rajdhani"/>
                        </a:rPr>
                        <a:t>Relatively low credit amount leads to relatively lower interest earned and ultimately revenue. Senior Adults are not as profitable.</a:t>
                      </a:r>
                      <a:endParaRPr b="1" sz="1200">
                        <a:latin typeface="Rajdhani"/>
                        <a:ea typeface="Rajdhani"/>
                        <a:cs typeface="Rajdhani"/>
                        <a:sym typeface="Rajdhani"/>
                      </a:endParaRPr>
                    </a:p>
                  </a:txBody>
                  <a:tcPr marT="91425" marB="91425" marR="91425" marL="91425" anchor="ctr">
                    <a:solidFill>
                      <a:schemeClr val="accent1"/>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82"/>
          <p:cNvSpPr txBox="1"/>
          <p:nvPr>
            <p:ph type="title"/>
          </p:nvPr>
        </p:nvSpPr>
        <p:spPr>
          <a:xfrm>
            <a:off x="876100" y="540000"/>
            <a:ext cx="83034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Rajdhani"/>
                <a:ea typeface="Rajdhani"/>
                <a:cs typeface="Rajdhani"/>
                <a:sym typeface="Rajdhani"/>
              </a:rPr>
              <a:t>4.1C Recommendation based on </a:t>
            </a:r>
            <a:r>
              <a:rPr b="1" lang="en" sz="2300">
                <a:solidFill>
                  <a:srgbClr val="00C3B1"/>
                </a:solidFill>
                <a:latin typeface="Rajdhani"/>
                <a:ea typeface="Rajdhani"/>
                <a:cs typeface="Rajdhani"/>
                <a:sym typeface="Rajdhani"/>
              </a:rPr>
              <a:t>K-Means Clustering Model 3.1A</a:t>
            </a:r>
            <a:r>
              <a:rPr b="1" lang="en">
                <a:solidFill>
                  <a:srgbClr val="00C3B1"/>
                </a:solidFill>
                <a:latin typeface="Rajdhani"/>
                <a:ea typeface="Rajdhani"/>
                <a:cs typeface="Rajdhani"/>
                <a:sym typeface="Rajdhani"/>
              </a:rPr>
              <a:t> </a:t>
            </a:r>
            <a:r>
              <a:rPr lang="en"/>
              <a:t> </a:t>
            </a:r>
            <a:endParaRPr/>
          </a:p>
        </p:txBody>
      </p:sp>
      <p:sp>
        <p:nvSpPr>
          <p:cNvPr id="1447" name="Google Shape;1447;p82"/>
          <p:cNvSpPr txBox="1"/>
          <p:nvPr/>
        </p:nvSpPr>
        <p:spPr>
          <a:xfrm>
            <a:off x="876100" y="1079925"/>
            <a:ext cx="7116600" cy="2678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Rajdhani"/>
              <a:buChar char="❏"/>
            </a:pPr>
            <a:r>
              <a:rPr b="1" lang="en" sz="1600">
                <a:solidFill>
                  <a:schemeClr val="lt1"/>
                </a:solidFill>
                <a:latin typeface="Rajdhani"/>
                <a:ea typeface="Rajdhani"/>
                <a:cs typeface="Rajdhani"/>
                <a:sym typeface="Rajdhani"/>
              </a:rPr>
              <a:t>For Cluster 0 and Cluster 2 (Low/High Age + Low Credit Amount)</a:t>
            </a:r>
            <a:endParaRPr b="1" sz="1600">
              <a:solidFill>
                <a:schemeClr val="lt1"/>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Increase</a:t>
            </a:r>
            <a:r>
              <a:rPr b="1" lang="en">
                <a:solidFill>
                  <a:srgbClr val="0C2E3A"/>
                </a:solidFill>
                <a:latin typeface="Rajdhani"/>
                <a:ea typeface="Rajdhani"/>
                <a:cs typeface="Rajdhani"/>
                <a:sym typeface="Rajdhani"/>
              </a:rPr>
              <a:t> interest rate for loans borrowed by these two clusters</a:t>
            </a:r>
            <a:endParaRPr b="1">
              <a:solidFill>
                <a:srgbClr val="0C2E3A"/>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Earn more revenue </a:t>
            </a:r>
            <a:r>
              <a:rPr b="1" lang="en">
                <a:solidFill>
                  <a:srgbClr val="0C2E3A"/>
                </a:solidFill>
                <a:latin typeface="Rajdhani"/>
                <a:ea typeface="Rajdhani"/>
                <a:cs typeface="Rajdhani"/>
                <a:sym typeface="Rajdhani"/>
              </a:rPr>
              <a:t>from higher interest rate of small loans</a:t>
            </a:r>
            <a:endParaRPr b="1">
              <a:solidFill>
                <a:srgbClr val="0C2E3A"/>
              </a:solidFill>
              <a:latin typeface="Rajdhani"/>
              <a:ea typeface="Rajdhani"/>
              <a:cs typeface="Rajdhani"/>
              <a:sym typeface="Rajdhani"/>
            </a:endParaRPr>
          </a:p>
          <a:p>
            <a:pPr indent="0" lvl="0" marL="0" rtl="0" algn="l">
              <a:spcBef>
                <a:spcPts val="0"/>
              </a:spcBef>
              <a:spcAft>
                <a:spcPts val="0"/>
              </a:spcAft>
              <a:buNone/>
            </a:pPr>
            <a:r>
              <a:t/>
            </a:r>
            <a:endParaRPr b="1" sz="1600">
              <a:solidFill>
                <a:schemeClr val="lt1"/>
              </a:solidFill>
              <a:latin typeface="Rajdhani"/>
              <a:ea typeface="Rajdhani"/>
              <a:cs typeface="Rajdhani"/>
              <a:sym typeface="Rajdhani"/>
            </a:endParaRPr>
          </a:p>
          <a:p>
            <a:pPr indent="-330200" lvl="0" marL="457200" rtl="0" algn="l">
              <a:spcBef>
                <a:spcPts val="0"/>
              </a:spcBef>
              <a:spcAft>
                <a:spcPts val="0"/>
              </a:spcAft>
              <a:buClr>
                <a:schemeClr val="lt1"/>
              </a:buClr>
              <a:buSzPts val="1600"/>
              <a:buFont typeface="Rajdhani"/>
              <a:buChar char="❏"/>
            </a:pPr>
            <a:r>
              <a:rPr b="1" lang="en" sz="1600">
                <a:solidFill>
                  <a:schemeClr val="lt1"/>
                </a:solidFill>
                <a:latin typeface="Rajdhani"/>
                <a:ea typeface="Rajdhani"/>
                <a:cs typeface="Rajdhani"/>
                <a:sym typeface="Rajdhani"/>
              </a:rPr>
              <a:t>For Cluster 1 (Medium Age + Medium-High Credit Amount)</a:t>
            </a:r>
            <a:endParaRPr b="1" sz="1600">
              <a:solidFill>
                <a:schemeClr val="lt1"/>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Offer promotional decreased interest for loans borrowed for big ticket items</a:t>
            </a:r>
            <a:endParaRPr b="1">
              <a:solidFill>
                <a:srgbClr val="0C2E3A"/>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Earn more revenue from interest earned of larger number of large loans taken</a:t>
            </a:r>
            <a:endParaRPr b="1">
              <a:solidFill>
                <a:srgbClr val="0C2E3A"/>
              </a:solidFill>
              <a:latin typeface="Rajdhani"/>
              <a:ea typeface="Rajdhani"/>
              <a:cs typeface="Rajdhani"/>
              <a:sym typeface="Rajdhani"/>
            </a:endParaRPr>
          </a:p>
          <a:p>
            <a:pPr indent="0" lvl="0" marL="0" rtl="0" algn="l">
              <a:spcBef>
                <a:spcPts val="0"/>
              </a:spcBef>
              <a:spcAft>
                <a:spcPts val="0"/>
              </a:spcAft>
              <a:buNone/>
            </a:pPr>
            <a:r>
              <a:t/>
            </a:r>
            <a:endParaRPr b="1">
              <a:solidFill>
                <a:srgbClr val="0C2E3A"/>
              </a:solidFill>
              <a:latin typeface="Rajdhani"/>
              <a:ea typeface="Rajdhani"/>
              <a:cs typeface="Rajdhani"/>
              <a:sym typeface="Rajdhani"/>
            </a:endParaRPr>
          </a:p>
          <a:p>
            <a:pPr indent="-330200" lvl="0" marL="457200" rtl="0" algn="l">
              <a:spcBef>
                <a:spcPts val="0"/>
              </a:spcBef>
              <a:spcAft>
                <a:spcPts val="0"/>
              </a:spcAft>
              <a:buClr>
                <a:schemeClr val="lt1"/>
              </a:buClr>
              <a:buSzPts val="1600"/>
              <a:buFont typeface="Rajdhani"/>
              <a:buChar char="❏"/>
            </a:pPr>
            <a:r>
              <a:rPr b="1" lang="en" sz="1600">
                <a:solidFill>
                  <a:schemeClr val="lt1"/>
                </a:solidFill>
                <a:latin typeface="Rajdhani"/>
                <a:ea typeface="Rajdhani"/>
                <a:cs typeface="Rajdhani"/>
                <a:sym typeface="Rajdhani"/>
              </a:rPr>
              <a:t>Consideration</a:t>
            </a:r>
            <a:endParaRPr b="1" sz="1600">
              <a:solidFill>
                <a:schemeClr val="lt1"/>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Have to consider Price Elasticity of Demand of Consumer Credit to determine how much to increase or decrease interest rate by in order to remain competitive</a:t>
            </a:r>
            <a:endParaRPr b="1">
              <a:solidFill>
                <a:srgbClr val="0C2E3A"/>
              </a:solidFill>
              <a:latin typeface="Rajdhani"/>
              <a:ea typeface="Rajdhani"/>
              <a:cs typeface="Rajdhani"/>
              <a:sym typeface="Rajdhan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83"/>
          <p:cNvSpPr txBox="1"/>
          <p:nvPr>
            <p:ph type="title"/>
          </p:nvPr>
        </p:nvSpPr>
        <p:spPr>
          <a:xfrm>
            <a:off x="876088" y="540000"/>
            <a:ext cx="73917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ajdhani"/>
                <a:ea typeface="Rajdhani"/>
                <a:cs typeface="Rajdhani"/>
                <a:sym typeface="Rajdhani"/>
              </a:rPr>
              <a:t>4.2A </a:t>
            </a:r>
            <a:r>
              <a:rPr b="1" lang="en">
                <a:latin typeface="Rajdhani"/>
                <a:ea typeface="Rajdhani"/>
                <a:cs typeface="Rajdhani"/>
                <a:sym typeface="Rajdhani"/>
              </a:rPr>
              <a:t>Interpretation of </a:t>
            </a:r>
            <a:r>
              <a:rPr b="1" lang="en">
                <a:solidFill>
                  <a:srgbClr val="00C3B1"/>
                </a:solidFill>
                <a:latin typeface="Rajdhani"/>
                <a:ea typeface="Rajdhani"/>
                <a:cs typeface="Rajdhani"/>
                <a:sym typeface="Rajdhani"/>
              </a:rPr>
              <a:t>K-Means Clustering Model 3.2A </a:t>
            </a:r>
            <a:r>
              <a:rPr lang="en"/>
              <a:t> </a:t>
            </a:r>
            <a:endParaRPr/>
          </a:p>
        </p:txBody>
      </p:sp>
      <p:sp>
        <p:nvSpPr>
          <p:cNvPr id="1453" name="Google Shape;1453;p83"/>
          <p:cNvSpPr txBox="1"/>
          <p:nvPr/>
        </p:nvSpPr>
        <p:spPr>
          <a:xfrm>
            <a:off x="4418050" y="2862500"/>
            <a:ext cx="69693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C2E3A"/>
                </a:solidFill>
                <a:latin typeface="Rajdhani"/>
                <a:ea typeface="Rajdhani"/>
                <a:cs typeface="Rajdhani"/>
                <a:sym typeface="Rajdhani"/>
              </a:rPr>
              <a:t>Clusters Findings: </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rPr b="1" lang="en" sz="1200">
                <a:solidFill>
                  <a:srgbClr val="0C2E3A"/>
                </a:solidFill>
                <a:latin typeface="Rajdhani"/>
                <a:ea typeface="Rajdhani"/>
                <a:cs typeface="Rajdhani"/>
                <a:sym typeface="Rajdhani"/>
              </a:rPr>
              <a:t>Cluster 0 - (Medium Age + Low Credit Amount + Shorter Loan Tenure)</a:t>
            </a:r>
            <a:endParaRPr b="1" sz="1200">
              <a:solidFill>
                <a:srgbClr val="0C2E3A"/>
              </a:solidFill>
              <a:latin typeface="Rajdhani"/>
              <a:ea typeface="Rajdhani"/>
              <a:cs typeface="Rajdhani"/>
              <a:sym typeface="Rajdhani"/>
            </a:endParaRPr>
          </a:p>
          <a:p>
            <a:pPr indent="0" lvl="0" marL="0" rtl="0" algn="l">
              <a:spcBef>
                <a:spcPts val="0"/>
              </a:spcBef>
              <a:spcAft>
                <a:spcPts val="0"/>
              </a:spcAft>
              <a:buNone/>
            </a:pPr>
            <a:r>
              <a:rPr b="1" lang="en" sz="1200">
                <a:solidFill>
                  <a:srgbClr val="0C2E3A"/>
                </a:solidFill>
                <a:latin typeface="Rajdhani"/>
                <a:ea typeface="Rajdhani"/>
                <a:cs typeface="Rajdhani"/>
                <a:sym typeface="Rajdhani"/>
              </a:rPr>
              <a:t>Cluster 1 - (Medium Age + High Credit Amount + Longer Loan Tenure)</a:t>
            </a:r>
            <a:endParaRPr b="1" sz="1300">
              <a:solidFill>
                <a:srgbClr val="0C2E3A"/>
              </a:solidFill>
              <a:latin typeface="Rajdhani"/>
              <a:ea typeface="Rajdhani"/>
              <a:cs typeface="Rajdhani"/>
              <a:sym typeface="Rajdhani"/>
            </a:endParaRPr>
          </a:p>
        </p:txBody>
      </p:sp>
      <p:pic>
        <p:nvPicPr>
          <p:cNvPr id="1454" name="Google Shape;1454;p83"/>
          <p:cNvPicPr preferRelativeResize="0"/>
          <p:nvPr/>
        </p:nvPicPr>
        <p:blipFill>
          <a:blip r:embed="rId3">
            <a:alphaModFix/>
          </a:blip>
          <a:stretch>
            <a:fillRect/>
          </a:stretch>
        </p:blipFill>
        <p:spPr>
          <a:xfrm>
            <a:off x="113930" y="1284401"/>
            <a:ext cx="4268371" cy="1376525"/>
          </a:xfrm>
          <a:prstGeom prst="rect">
            <a:avLst/>
          </a:prstGeom>
          <a:noFill/>
          <a:ln cap="flat" cmpd="sng" w="19050">
            <a:solidFill>
              <a:srgbClr val="00C3B1"/>
            </a:solidFill>
            <a:prstDash val="solid"/>
            <a:round/>
            <a:headEnd len="sm" w="sm" type="none"/>
            <a:tailEnd len="sm" w="sm" type="none"/>
          </a:ln>
        </p:spPr>
      </p:pic>
      <p:pic>
        <p:nvPicPr>
          <p:cNvPr id="1455" name="Google Shape;1455;p83"/>
          <p:cNvPicPr preferRelativeResize="0"/>
          <p:nvPr/>
        </p:nvPicPr>
        <p:blipFill>
          <a:blip r:embed="rId4">
            <a:alphaModFix/>
          </a:blip>
          <a:stretch>
            <a:fillRect/>
          </a:stretch>
        </p:blipFill>
        <p:spPr>
          <a:xfrm>
            <a:off x="113925" y="2908625"/>
            <a:ext cx="4268375" cy="1343880"/>
          </a:xfrm>
          <a:prstGeom prst="rect">
            <a:avLst/>
          </a:prstGeom>
          <a:noFill/>
          <a:ln cap="flat" cmpd="sng" w="19050">
            <a:solidFill>
              <a:srgbClr val="00C3B1"/>
            </a:solidFill>
            <a:prstDash val="solid"/>
            <a:round/>
            <a:headEnd len="sm" w="sm" type="none"/>
            <a:tailEnd len="sm" w="sm" type="none"/>
          </a:ln>
        </p:spPr>
      </p:pic>
      <p:pic>
        <p:nvPicPr>
          <p:cNvPr id="1456" name="Google Shape;1456;p83"/>
          <p:cNvPicPr preferRelativeResize="0"/>
          <p:nvPr/>
        </p:nvPicPr>
        <p:blipFill>
          <a:blip r:embed="rId5">
            <a:alphaModFix/>
          </a:blip>
          <a:stretch>
            <a:fillRect/>
          </a:stretch>
        </p:blipFill>
        <p:spPr>
          <a:xfrm>
            <a:off x="4447300" y="1276425"/>
            <a:ext cx="4268376" cy="1392476"/>
          </a:xfrm>
          <a:prstGeom prst="rect">
            <a:avLst/>
          </a:prstGeom>
          <a:noFill/>
          <a:ln cap="flat" cmpd="sng" w="19050">
            <a:solidFill>
              <a:srgbClr val="00C3B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84"/>
          <p:cNvSpPr txBox="1"/>
          <p:nvPr>
            <p:ph type="title"/>
          </p:nvPr>
        </p:nvSpPr>
        <p:spPr>
          <a:xfrm>
            <a:off x="876088" y="540000"/>
            <a:ext cx="73917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ajdhani"/>
                <a:ea typeface="Rajdhani"/>
                <a:cs typeface="Rajdhani"/>
                <a:sym typeface="Rajdhani"/>
              </a:rPr>
              <a:t>4.2B </a:t>
            </a:r>
            <a:r>
              <a:rPr b="1" lang="en">
                <a:latin typeface="Rajdhani"/>
                <a:ea typeface="Rajdhani"/>
                <a:cs typeface="Rajdhani"/>
                <a:sym typeface="Rajdhani"/>
              </a:rPr>
              <a:t>Interpretation of </a:t>
            </a:r>
            <a:r>
              <a:rPr b="1" lang="en">
                <a:solidFill>
                  <a:srgbClr val="00C3B1"/>
                </a:solidFill>
                <a:latin typeface="Rajdhani"/>
                <a:ea typeface="Rajdhani"/>
                <a:cs typeface="Rajdhani"/>
                <a:sym typeface="Rajdhani"/>
              </a:rPr>
              <a:t>K-Means Clustering Model 3.2A </a:t>
            </a:r>
            <a:r>
              <a:rPr lang="en"/>
              <a:t> </a:t>
            </a:r>
            <a:endParaRPr/>
          </a:p>
        </p:txBody>
      </p:sp>
      <p:graphicFrame>
        <p:nvGraphicFramePr>
          <p:cNvPr id="1462" name="Google Shape;1462;p84"/>
          <p:cNvGraphicFramePr/>
          <p:nvPr/>
        </p:nvGraphicFramePr>
        <p:xfrm>
          <a:off x="680513" y="1192358"/>
          <a:ext cx="3000000" cy="3000000"/>
        </p:xfrm>
        <a:graphic>
          <a:graphicData uri="http://schemas.openxmlformats.org/drawingml/2006/table">
            <a:tbl>
              <a:tblPr>
                <a:noFill/>
                <a:tableStyleId>{BF7CB181-CB4F-4FE3-BE98-B2167610D3A3}</a:tableStyleId>
              </a:tblPr>
              <a:tblGrid>
                <a:gridCol w="2332775"/>
                <a:gridCol w="3001700"/>
                <a:gridCol w="2796750"/>
              </a:tblGrid>
              <a:tr h="431725">
                <a:tc>
                  <a:txBody>
                    <a:bodyPr/>
                    <a:lstStyle/>
                    <a:p>
                      <a:pPr indent="0" lvl="0" marL="0" rtl="0" algn="ctr">
                        <a:spcBef>
                          <a:spcPts val="0"/>
                        </a:spcBef>
                        <a:spcAft>
                          <a:spcPts val="0"/>
                        </a:spcAft>
                        <a:buNone/>
                      </a:pPr>
                      <a:r>
                        <a:rPr b="1" lang="en">
                          <a:solidFill>
                            <a:schemeClr val="accent6"/>
                          </a:solidFill>
                          <a:latin typeface="Rajdhani"/>
                          <a:ea typeface="Rajdhani"/>
                          <a:cs typeface="Rajdhani"/>
                          <a:sym typeface="Rajdhani"/>
                        </a:rPr>
                        <a:t>Cluster Number</a:t>
                      </a:r>
                      <a:endParaRPr b="1">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a:solidFill>
                            <a:schemeClr val="accent6"/>
                          </a:solidFill>
                          <a:latin typeface="Rajdhani"/>
                          <a:ea typeface="Rajdhani"/>
                          <a:cs typeface="Rajdhani"/>
                          <a:sym typeface="Rajdhani"/>
                        </a:rPr>
                        <a:t>Description</a:t>
                      </a:r>
                      <a:endParaRPr b="1">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a:solidFill>
                            <a:schemeClr val="accent6"/>
                          </a:solidFill>
                          <a:latin typeface="Rajdhani"/>
                          <a:ea typeface="Rajdhani"/>
                          <a:cs typeface="Rajdhani"/>
                          <a:sym typeface="Rajdhani"/>
                        </a:rPr>
                        <a:t>Analytics/Interpretation (RELATIVE)</a:t>
                      </a:r>
                      <a:endParaRPr b="1">
                        <a:solidFill>
                          <a:schemeClr val="accent6"/>
                        </a:solidFill>
                        <a:latin typeface="Rajdhani"/>
                        <a:ea typeface="Rajdhani"/>
                        <a:cs typeface="Rajdhani"/>
                        <a:sym typeface="Rajdhani"/>
                      </a:endParaRPr>
                    </a:p>
                  </a:txBody>
                  <a:tcPr marT="91425" marB="91425" marR="91425" marL="91425">
                    <a:solidFill>
                      <a:srgbClr val="00C3B1"/>
                    </a:solidFill>
                  </a:tcPr>
                </a:tc>
              </a:tr>
              <a:tr h="792450">
                <a:tc>
                  <a:txBody>
                    <a:bodyPr/>
                    <a:lstStyle/>
                    <a:p>
                      <a:pPr indent="0" lvl="0" marL="0" rtl="0" algn="ctr">
                        <a:spcBef>
                          <a:spcPts val="0"/>
                        </a:spcBef>
                        <a:spcAft>
                          <a:spcPts val="0"/>
                        </a:spcAft>
                        <a:buNone/>
                      </a:pPr>
                      <a:r>
                        <a:rPr b="1" lang="en" sz="1200">
                          <a:latin typeface="Rajdhani"/>
                          <a:ea typeface="Rajdhani"/>
                          <a:cs typeface="Rajdhani"/>
                          <a:sym typeface="Rajdhani"/>
                        </a:rPr>
                        <a:t>Cluster 0:</a:t>
                      </a:r>
                      <a:endParaRPr b="1" sz="1200">
                        <a:latin typeface="Rajdhani"/>
                        <a:ea typeface="Rajdhani"/>
                        <a:cs typeface="Rajdhani"/>
                        <a:sym typeface="Rajdhani"/>
                      </a:endParaRPr>
                    </a:p>
                    <a:p>
                      <a:pPr indent="0" lvl="0" marL="0" rtl="0" algn="ctr">
                        <a:spcBef>
                          <a:spcPts val="0"/>
                        </a:spcBef>
                        <a:spcAft>
                          <a:spcPts val="0"/>
                        </a:spcAft>
                        <a:buNone/>
                      </a:pPr>
                      <a:r>
                        <a:rPr b="1" lang="en" sz="1200">
                          <a:latin typeface="Rajdhani"/>
                          <a:ea typeface="Rajdhani"/>
                          <a:cs typeface="Rajdhani"/>
                          <a:sym typeface="Rajdhani"/>
                        </a:rPr>
                        <a:t>Medium Age in Years + Low Credit Amount + Low Duration in Years</a:t>
                      </a:r>
                      <a:endParaRPr b="1" sz="12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1100">
                          <a:latin typeface="Rajdhani"/>
                          <a:ea typeface="Rajdhani"/>
                          <a:cs typeface="Rajdhani"/>
                          <a:sym typeface="Rajdhani"/>
                        </a:rPr>
                        <a:t>Median Age of approximately 33 years</a:t>
                      </a:r>
                      <a:endParaRPr b="1" sz="1100">
                        <a:latin typeface="Rajdhani"/>
                        <a:ea typeface="Rajdhani"/>
                        <a:cs typeface="Rajdhani"/>
                        <a:sym typeface="Rajdhani"/>
                      </a:endParaRPr>
                    </a:p>
                    <a:p>
                      <a:pPr indent="0" lvl="0" marL="0" rtl="0" algn="ctr">
                        <a:spcBef>
                          <a:spcPts val="0"/>
                        </a:spcBef>
                        <a:spcAft>
                          <a:spcPts val="0"/>
                        </a:spcAft>
                        <a:buNone/>
                      </a:pPr>
                      <a:r>
                        <a:rPr b="1" lang="en" sz="1100">
                          <a:latin typeface="Rajdhani"/>
                          <a:ea typeface="Rajdhani"/>
                          <a:cs typeface="Rajdhani"/>
                          <a:sym typeface="Rajdhani"/>
                        </a:rPr>
                        <a:t>Median Credit Amount of approximately $2,000</a:t>
                      </a:r>
                      <a:endParaRPr b="1" sz="1100">
                        <a:latin typeface="Rajdhani"/>
                        <a:ea typeface="Rajdhani"/>
                        <a:cs typeface="Rajdhani"/>
                        <a:sym typeface="Rajdhani"/>
                      </a:endParaRPr>
                    </a:p>
                    <a:p>
                      <a:pPr indent="0" lvl="0" marL="0" rtl="0" algn="ctr">
                        <a:spcBef>
                          <a:spcPts val="0"/>
                        </a:spcBef>
                        <a:spcAft>
                          <a:spcPts val="0"/>
                        </a:spcAft>
                        <a:buNone/>
                      </a:pPr>
                      <a:r>
                        <a:rPr b="1" lang="en" sz="1100">
                          <a:latin typeface="Rajdhani"/>
                          <a:ea typeface="Rajdhani"/>
                          <a:cs typeface="Rajdhani"/>
                          <a:sym typeface="Rajdhani"/>
                        </a:rPr>
                        <a:t>Median Loan Tenure of approximately 1 Year</a:t>
                      </a:r>
                      <a:endParaRPr b="1" sz="11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1000">
                          <a:latin typeface="Rajdhani"/>
                          <a:ea typeface="Rajdhani"/>
                          <a:cs typeface="Rajdhani"/>
                          <a:sym typeface="Rajdhani"/>
                        </a:rPr>
                        <a:t>On average, medium-aged adults with smaller amount of credit take shorter loan tenure. </a:t>
                      </a:r>
                      <a:endParaRPr b="1" sz="1000">
                        <a:latin typeface="Rajdhani"/>
                        <a:ea typeface="Rajdhani"/>
                        <a:cs typeface="Rajdhani"/>
                        <a:sym typeface="Rajdhani"/>
                      </a:endParaRPr>
                    </a:p>
                    <a:p>
                      <a:pPr indent="0" lvl="0" marL="0" rtl="0" algn="ctr">
                        <a:spcBef>
                          <a:spcPts val="0"/>
                        </a:spcBef>
                        <a:spcAft>
                          <a:spcPts val="0"/>
                        </a:spcAft>
                        <a:buNone/>
                      </a:pPr>
                      <a:r>
                        <a:t/>
                      </a:r>
                      <a:endParaRPr b="1" sz="1000">
                        <a:latin typeface="Rajdhani"/>
                        <a:ea typeface="Rajdhani"/>
                        <a:cs typeface="Rajdhani"/>
                        <a:sym typeface="Rajdhani"/>
                      </a:endParaRPr>
                    </a:p>
                    <a:p>
                      <a:pPr indent="0" lvl="0" marL="0" rtl="0" algn="ctr">
                        <a:spcBef>
                          <a:spcPts val="0"/>
                        </a:spcBef>
                        <a:spcAft>
                          <a:spcPts val="0"/>
                        </a:spcAft>
                        <a:buNone/>
                      </a:pPr>
                      <a:r>
                        <a:rPr b="1" lang="en" sz="1000">
                          <a:latin typeface="Rajdhani"/>
                          <a:ea typeface="Rajdhani"/>
                          <a:cs typeface="Rajdhani"/>
                          <a:sym typeface="Rajdhani"/>
                        </a:rPr>
                        <a:t>Relatively less profitable for banks due to lower interest earned from smaller credit and shorter time for incurring interest</a:t>
                      </a:r>
                      <a:endParaRPr b="1" sz="1000">
                        <a:latin typeface="Rajdhani"/>
                        <a:ea typeface="Rajdhani"/>
                        <a:cs typeface="Rajdhani"/>
                        <a:sym typeface="Rajdhani"/>
                      </a:endParaRPr>
                    </a:p>
                  </a:txBody>
                  <a:tcPr marT="91425" marB="91425" marR="91425" marL="91425" anchor="ctr">
                    <a:solidFill>
                      <a:schemeClr val="accent1"/>
                    </a:solidFill>
                  </a:tcPr>
                </a:tc>
              </a:tr>
              <a:tr h="764975">
                <a:tc>
                  <a:txBody>
                    <a:bodyPr/>
                    <a:lstStyle/>
                    <a:p>
                      <a:pPr indent="0" lvl="0" marL="0" rtl="0" algn="ctr">
                        <a:spcBef>
                          <a:spcPts val="0"/>
                        </a:spcBef>
                        <a:spcAft>
                          <a:spcPts val="0"/>
                        </a:spcAft>
                        <a:buNone/>
                      </a:pPr>
                      <a:r>
                        <a:rPr b="1" lang="en" sz="1200">
                          <a:latin typeface="Rajdhani"/>
                          <a:ea typeface="Rajdhani"/>
                          <a:cs typeface="Rajdhani"/>
                          <a:sym typeface="Rajdhani"/>
                        </a:rPr>
                        <a:t>Cluster 1:</a:t>
                      </a:r>
                      <a:endParaRPr b="1" sz="1200">
                        <a:latin typeface="Rajdhani"/>
                        <a:ea typeface="Rajdhani"/>
                        <a:cs typeface="Rajdhani"/>
                        <a:sym typeface="Rajdhani"/>
                      </a:endParaRPr>
                    </a:p>
                    <a:p>
                      <a:pPr indent="0" lvl="0" marL="0" rtl="0" algn="ctr">
                        <a:spcBef>
                          <a:spcPts val="0"/>
                        </a:spcBef>
                        <a:spcAft>
                          <a:spcPts val="0"/>
                        </a:spcAft>
                        <a:buNone/>
                      </a:pPr>
                      <a:r>
                        <a:rPr b="1" lang="en" sz="1200">
                          <a:latin typeface="Rajdhani"/>
                          <a:ea typeface="Rajdhani"/>
                          <a:cs typeface="Rajdhani"/>
                          <a:sym typeface="Rajdhani"/>
                        </a:rPr>
                        <a:t>Medium Age in Year + High Credit Amount + High Duration in Years</a:t>
                      </a:r>
                      <a:endParaRPr b="1" sz="12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1100">
                          <a:latin typeface="Rajdhani"/>
                          <a:ea typeface="Rajdhani"/>
                          <a:cs typeface="Rajdhani"/>
                          <a:sym typeface="Rajdhani"/>
                        </a:rPr>
                        <a:t>Median Age of approximately 33 years</a:t>
                      </a:r>
                      <a:endParaRPr b="1" sz="1100">
                        <a:latin typeface="Rajdhani"/>
                        <a:ea typeface="Rajdhani"/>
                        <a:cs typeface="Rajdhani"/>
                        <a:sym typeface="Rajdhani"/>
                      </a:endParaRPr>
                    </a:p>
                    <a:p>
                      <a:pPr indent="0" lvl="0" marL="0" rtl="0" algn="ctr">
                        <a:spcBef>
                          <a:spcPts val="0"/>
                        </a:spcBef>
                        <a:spcAft>
                          <a:spcPts val="0"/>
                        </a:spcAft>
                        <a:buNone/>
                      </a:pPr>
                      <a:r>
                        <a:rPr b="1" lang="en" sz="1100">
                          <a:latin typeface="Rajdhani"/>
                          <a:ea typeface="Rajdhani"/>
                          <a:cs typeface="Rajdhani"/>
                          <a:sym typeface="Rajdhani"/>
                        </a:rPr>
                        <a:t>Median Credit Amount of approximately $4,000</a:t>
                      </a:r>
                      <a:endParaRPr b="1" sz="1100">
                        <a:latin typeface="Rajdhani"/>
                        <a:ea typeface="Rajdhani"/>
                        <a:cs typeface="Rajdhani"/>
                        <a:sym typeface="Rajdhani"/>
                      </a:endParaRPr>
                    </a:p>
                    <a:p>
                      <a:pPr indent="0" lvl="0" marL="0" rtl="0" algn="ctr">
                        <a:spcBef>
                          <a:spcPts val="0"/>
                        </a:spcBef>
                        <a:spcAft>
                          <a:spcPts val="0"/>
                        </a:spcAft>
                        <a:buNone/>
                      </a:pPr>
                      <a:r>
                        <a:rPr b="1" lang="en" sz="1100">
                          <a:latin typeface="Rajdhani"/>
                          <a:ea typeface="Rajdhani"/>
                          <a:cs typeface="Rajdhani"/>
                          <a:sym typeface="Rajdhani"/>
                        </a:rPr>
                        <a:t>Median Loan Tenure of approximately 2 Years</a:t>
                      </a:r>
                      <a:endParaRPr b="1" sz="9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1000">
                          <a:latin typeface="Rajdhani"/>
                          <a:ea typeface="Rajdhani"/>
                          <a:cs typeface="Rajdhani"/>
                          <a:sym typeface="Rajdhani"/>
                        </a:rPr>
                        <a:t>On average, medium-aged adults with larger amount of credit take longer loan tenure. </a:t>
                      </a:r>
                      <a:endParaRPr b="1" sz="1000">
                        <a:latin typeface="Rajdhani"/>
                        <a:ea typeface="Rajdhani"/>
                        <a:cs typeface="Rajdhani"/>
                        <a:sym typeface="Rajdhani"/>
                      </a:endParaRPr>
                    </a:p>
                    <a:p>
                      <a:pPr indent="0" lvl="0" marL="0" rtl="0" algn="ctr">
                        <a:spcBef>
                          <a:spcPts val="0"/>
                        </a:spcBef>
                        <a:spcAft>
                          <a:spcPts val="0"/>
                        </a:spcAft>
                        <a:buNone/>
                      </a:pPr>
                      <a:r>
                        <a:t/>
                      </a:r>
                      <a:endParaRPr b="1" sz="1000">
                        <a:latin typeface="Rajdhani"/>
                        <a:ea typeface="Rajdhani"/>
                        <a:cs typeface="Rajdhani"/>
                        <a:sym typeface="Rajdhani"/>
                      </a:endParaRPr>
                    </a:p>
                    <a:p>
                      <a:pPr indent="0" lvl="0" marL="0" rtl="0" algn="ctr">
                        <a:spcBef>
                          <a:spcPts val="0"/>
                        </a:spcBef>
                        <a:spcAft>
                          <a:spcPts val="0"/>
                        </a:spcAft>
                        <a:buNone/>
                      </a:pPr>
                      <a:r>
                        <a:rPr b="1" lang="en" sz="1000">
                          <a:latin typeface="Rajdhani"/>
                          <a:ea typeface="Rajdhani"/>
                          <a:cs typeface="Rajdhani"/>
                          <a:sym typeface="Rajdhani"/>
                        </a:rPr>
                        <a:t>Relatively more profitable for banks due to larger amount of interest earned from larger credit and more interest charges over time</a:t>
                      </a:r>
                      <a:endParaRPr b="1" sz="1000">
                        <a:latin typeface="Rajdhani"/>
                        <a:ea typeface="Rajdhani"/>
                        <a:cs typeface="Rajdhani"/>
                        <a:sym typeface="Rajdhani"/>
                      </a:endParaRPr>
                    </a:p>
                  </a:txBody>
                  <a:tcPr marT="91425" marB="91425" marR="91425" marL="91425" anchor="ctr">
                    <a:solidFill>
                      <a:schemeClr val="accent1"/>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85"/>
          <p:cNvSpPr txBox="1"/>
          <p:nvPr>
            <p:ph type="title"/>
          </p:nvPr>
        </p:nvSpPr>
        <p:spPr>
          <a:xfrm>
            <a:off x="876100" y="540000"/>
            <a:ext cx="83034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Rajdhani"/>
                <a:ea typeface="Rajdhani"/>
                <a:cs typeface="Rajdhani"/>
                <a:sym typeface="Rajdhani"/>
              </a:rPr>
              <a:t>4.2C Recommendation based on </a:t>
            </a:r>
            <a:r>
              <a:rPr b="1" lang="en" sz="2300">
                <a:solidFill>
                  <a:srgbClr val="00C3B1"/>
                </a:solidFill>
                <a:latin typeface="Rajdhani"/>
                <a:ea typeface="Rajdhani"/>
                <a:cs typeface="Rajdhani"/>
                <a:sym typeface="Rajdhani"/>
              </a:rPr>
              <a:t>K-Means Clustering Model 3.2A</a:t>
            </a:r>
            <a:r>
              <a:rPr b="1" lang="en">
                <a:solidFill>
                  <a:srgbClr val="00C3B1"/>
                </a:solidFill>
                <a:latin typeface="Rajdhani"/>
                <a:ea typeface="Rajdhani"/>
                <a:cs typeface="Rajdhani"/>
                <a:sym typeface="Rajdhani"/>
              </a:rPr>
              <a:t> </a:t>
            </a:r>
            <a:r>
              <a:rPr lang="en"/>
              <a:t> </a:t>
            </a:r>
            <a:endParaRPr/>
          </a:p>
        </p:txBody>
      </p:sp>
      <p:sp>
        <p:nvSpPr>
          <p:cNvPr id="1468" name="Google Shape;1468;p85"/>
          <p:cNvSpPr txBox="1"/>
          <p:nvPr/>
        </p:nvSpPr>
        <p:spPr>
          <a:xfrm>
            <a:off x="876100" y="1079925"/>
            <a:ext cx="7116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Rajdhani"/>
              <a:buChar char="❏"/>
            </a:pPr>
            <a:r>
              <a:rPr b="1" lang="en" sz="1600">
                <a:solidFill>
                  <a:schemeClr val="lt1"/>
                </a:solidFill>
                <a:latin typeface="Rajdhani"/>
                <a:ea typeface="Rajdhani"/>
                <a:cs typeface="Rajdhani"/>
                <a:sym typeface="Rajdhani"/>
              </a:rPr>
              <a:t>For Cluster 0 (Medium Age + Low Credit Amount + Low Loan Tenure)</a:t>
            </a:r>
            <a:endParaRPr b="1" sz="1600">
              <a:solidFill>
                <a:schemeClr val="lt1"/>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Goal: Get low credit amount customers to take longer loan tenure</a:t>
            </a:r>
            <a:endParaRPr b="1">
              <a:solidFill>
                <a:srgbClr val="0C2E3A"/>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Offer new collateralized loan products that give lower interest rate for customers that take longer loan tenure</a:t>
            </a:r>
            <a:endParaRPr b="1">
              <a:solidFill>
                <a:srgbClr val="0C2E3A"/>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Marketing campaign that explains the benefit of longer loan tenure</a:t>
            </a:r>
            <a:endParaRPr b="1">
              <a:solidFill>
                <a:srgbClr val="0C2E3A"/>
              </a:solidFill>
              <a:latin typeface="Rajdhani"/>
              <a:ea typeface="Rajdhani"/>
              <a:cs typeface="Rajdhani"/>
              <a:sym typeface="Rajdhani"/>
            </a:endParaRPr>
          </a:p>
          <a:p>
            <a:pPr indent="0" lvl="0" marL="457200" rtl="0" algn="l">
              <a:spcBef>
                <a:spcPts val="0"/>
              </a:spcBef>
              <a:spcAft>
                <a:spcPts val="0"/>
              </a:spcAft>
              <a:buNone/>
            </a:pPr>
            <a:r>
              <a:t/>
            </a:r>
            <a:endParaRPr b="1">
              <a:solidFill>
                <a:srgbClr val="0C2E3A"/>
              </a:solidFill>
              <a:latin typeface="Rajdhani"/>
              <a:ea typeface="Rajdhani"/>
              <a:cs typeface="Rajdhani"/>
              <a:sym typeface="Rajdhani"/>
            </a:endParaRPr>
          </a:p>
          <a:p>
            <a:pPr indent="-330200" lvl="0" marL="457200" rtl="0" algn="l">
              <a:spcBef>
                <a:spcPts val="0"/>
              </a:spcBef>
              <a:spcAft>
                <a:spcPts val="0"/>
              </a:spcAft>
              <a:buClr>
                <a:schemeClr val="lt1"/>
              </a:buClr>
              <a:buSzPts val="1600"/>
              <a:buFont typeface="Rajdhani"/>
              <a:buChar char="❏"/>
            </a:pPr>
            <a:r>
              <a:rPr b="1" lang="en" sz="1600">
                <a:solidFill>
                  <a:schemeClr val="lt1"/>
                </a:solidFill>
                <a:latin typeface="Rajdhani"/>
                <a:ea typeface="Rajdhani"/>
                <a:cs typeface="Rajdhani"/>
                <a:sym typeface="Rajdhani"/>
              </a:rPr>
              <a:t>For Cluster 1 (Medium Age + High Credit Amount + High Loan Tenure)</a:t>
            </a:r>
            <a:endParaRPr b="1" sz="1600">
              <a:solidFill>
                <a:schemeClr val="lt1"/>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Goal: Maintain high loan tenure for high credit amount customers</a:t>
            </a:r>
            <a:endParaRPr b="1">
              <a:solidFill>
                <a:srgbClr val="0C2E3A"/>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Offer loan interest rebates for customers that have a good credit history in order to minimize credit risk</a:t>
            </a:r>
            <a:endParaRPr b="1">
              <a:solidFill>
                <a:srgbClr val="0C2E3A"/>
              </a:solidFill>
              <a:latin typeface="Rajdhani"/>
              <a:ea typeface="Rajdhani"/>
              <a:cs typeface="Rajdhani"/>
              <a:sym typeface="Rajdhan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86"/>
          <p:cNvSpPr txBox="1"/>
          <p:nvPr>
            <p:ph type="title"/>
          </p:nvPr>
        </p:nvSpPr>
        <p:spPr>
          <a:xfrm>
            <a:off x="840313" y="418400"/>
            <a:ext cx="73917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ajdhani"/>
                <a:ea typeface="Rajdhani"/>
                <a:cs typeface="Rajdhani"/>
                <a:sym typeface="Rajdhani"/>
              </a:rPr>
              <a:t>4.3A </a:t>
            </a:r>
            <a:r>
              <a:rPr b="1" lang="en">
                <a:latin typeface="Rajdhani"/>
                <a:ea typeface="Rajdhani"/>
                <a:cs typeface="Rajdhani"/>
                <a:sym typeface="Rajdhani"/>
              </a:rPr>
              <a:t>Interpretation of </a:t>
            </a:r>
            <a:r>
              <a:rPr b="1" lang="en">
                <a:solidFill>
                  <a:srgbClr val="00C3B1"/>
                </a:solidFill>
                <a:latin typeface="Rajdhani"/>
                <a:ea typeface="Rajdhani"/>
                <a:cs typeface="Rajdhani"/>
                <a:sym typeface="Rajdhani"/>
              </a:rPr>
              <a:t>K-Means Clustering Model 3.3A </a:t>
            </a:r>
            <a:r>
              <a:rPr lang="en"/>
              <a:t> </a:t>
            </a:r>
            <a:endParaRPr/>
          </a:p>
        </p:txBody>
      </p:sp>
      <p:pic>
        <p:nvPicPr>
          <p:cNvPr id="1474" name="Google Shape;1474;p86"/>
          <p:cNvPicPr preferRelativeResize="0"/>
          <p:nvPr/>
        </p:nvPicPr>
        <p:blipFill>
          <a:blip r:embed="rId3">
            <a:alphaModFix/>
          </a:blip>
          <a:stretch>
            <a:fillRect/>
          </a:stretch>
        </p:blipFill>
        <p:spPr>
          <a:xfrm>
            <a:off x="163200" y="1118125"/>
            <a:ext cx="3706951" cy="1564500"/>
          </a:xfrm>
          <a:prstGeom prst="rect">
            <a:avLst/>
          </a:prstGeom>
          <a:noFill/>
          <a:ln cap="flat" cmpd="sng" w="19050">
            <a:solidFill>
              <a:srgbClr val="00C3B1"/>
            </a:solidFill>
            <a:prstDash val="solid"/>
            <a:round/>
            <a:headEnd len="sm" w="sm" type="none"/>
            <a:tailEnd len="sm" w="sm" type="none"/>
          </a:ln>
        </p:spPr>
      </p:pic>
      <p:pic>
        <p:nvPicPr>
          <p:cNvPr id="1475" name="Google Shape;1475;p86"/>
          <p:cNvPicPr preferRelativeResize="0"/>
          <p:nvPr/>
        </p:nvPicPr>
        <p:blipFill>
          <a:blip r:embed="rId4">
            <a:alphaModFix/>
          </a:blip>
          <a:stretch>
            <a:fillRect/>
          </a:stretch>
        </p:blipFill>
        <p:spPr>
          <a:xfrm>
            <a:off x="163200" y="2755150"/>
            <a:ext cx="3706950" cy="1694450"/>
          </a:xfrm>
          <a:prstGeom prst="rect">
            <a:avLst/>
          </a:prstGeom>
          <a:noFill/>
          <a:ln cap="flat" cmpd="sng" w="19050">
            <a:solidFill>
              <a:srgbClr val="00C3B1"/>
            </a:solidFill>
            <a:prstDash val="solid"/>
            <a:round/>
            <a:headEnd len="sm" w="sm" type="none"/>
            <a:tailEnd len="sm" w="sm" type="none"/>
          </a:ln>
        </p:spPr>
      </p:pic>
      <p:pic>
        <p:nvPicPr>
          <p:cNvPr id="1476" name="Google Shape;1476;p86"/>
          <p:cNvPicPr preferRelativeResize="0"/>
          <p:nvPr/>
        </p:nvPicPr>
        <p:blipFill>
          <a:blip r:embed="rId5">
            <a:alphaModFix/>
          </a:blip>
          <a:stretch>
            <a:fillRect/>
          </a:stretch>
        </p:blipFill>
        <p:spPr>
          <a:xfrm>
            <a:off x="3951700" y="1097112"/>
            <a:ext cx="4388050" cy="1606525"/>
          </a:xfrm>
          <a:prstGeom prst="rect">
            <a:avLst/>
          </a:prstGeom>
          <a:noFill/>
          <a:ln cap="flat" cmpd="sng" w="19050">
            <a:solidFill>
              <a:srgbClr val="00C3B1"/>
            </a:solidFill>
            <a:prstDash val="solid"/>
            <a:round/>
            <a:headEnd len="sm" w="sm" type="none"/>
            <a:tailEnd len="sm" w="sm" type="none"/>
          </a:ln>
        </p:spPr>
      </p:pic>
      <p:sp>
        <p:nvSpPr>
          <p:cNvPr id="1477" name="Google Shape;1477;p86"/>
          <p:cNvSpPr txBox="1"/>
          <p:nvPr/>
        </p:nvSpPr>
        <p:spPr>
          <a:xfrm>
            <a:off x="3915925" y="2725975"/>
            <a:ext cx="4897500" cy="140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C2E3A"/>
                </a:solidFill>
                <a:latin typeface="Rajdhani"/>
                <a:ea typeface="Rajdhani"/>
                <a:cs typeface="Rajdhani"/>
                <a:sym typeface="Rajdhani"/>
              </a:rPr>
              <a:t>Clusters Findings: </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rPr b="1" lang="en" sz="1100">
                <a:solidFill>
                  <a:srgbClr val="0C2E3A"/>
                </a:solidFill>
                <a:latin typeface="Rajdhani"/>
                <a:ea typeface="Rajdhani"/>
                <a:cs typeface="Rajdhani"/>
                <a:sym typeface="Rajdhani"/>
              </a:rPr>
              <a:t>Cluster 0 - (Medium Age, High Present Employment Since, </a:t>
            </a:r>
            <a:r>
              <a:rPr b="1" lang="en" sz="1100">
                <a:solidFill>
                  <a:srgbClr val="0C2E3A"/>
                </a:solidFill>
                <a:latin typeface="Rajdhani"/>
                <a:ea typeface="Rajdhani"/>
                <a:cs typeface="Rajdhani"/>
                <a:sym typeface="Rajdhani"/>
              </a:rPr>
              <a:t>High Credit History</a:t>
            </a:r>
            <a:r>
              <a:rPr b="1" lang="en" sz="1100">
                <a:solidFill>
                  <a:srgbClr val="0C2E3A"/>
                </a:solidFill>
                <a:latin typeface="Rajdhani"/>
                <a:ea typeface="Rajdhani"/>
                <a:cs typeface="Rajdhani"/>
                <a:sym typeface="Rajdhani"/>
              </a:rPr>
              <a:t>)</a:t>
            </a:r>
            <a:endParaRPr b="1" sz="1100">
              <a:solidFill>
                <a:srgbClr val="0C2E3A"/>
              </a:solidFill>
              <a:latin typeface="Rajdhani"/>
              <a:ea typeface="Rajdhani"/>
              <a:cs typeface="Rajdhani"/>
              <a:sym typeface="Rajdhani"/>
            </a:endParaRPr>
          </a:p>
          <a:p>
            <a:pPr indent="0" lvl="0" marL="0" rtl="0" algn="l">
              <a:spcBef>
                <a:spcPts val="0"/>
              </a:spcBef>
              <a:spcAft>
                <a:spcPts val="0"/>
              </a:spcAft>
              <a:buNone/>
            </a:pPr>
            <a:r>
              <a:rPr b="1" lang="en" sz="1100">
                <a:solidFill>
                  <a:srgbClr val="0C2E3A"/>
                </a:solidFill>
                <a:latin typeface="Rajdhani"/>
                <a:ea typeface="Rajdhani"/>
                <a:cs typeface="Rajdhani"/>
                <a:sym typeface="Rajdhani"/>
              </a:rPr>
              <a:t>Cluster 1 - (Low Age, Medium Present Employment Since, </a:t>
            </a:r>
            <a:r>
              <a:rPr b="1" lang="en" sz="1100">
                <a:solidFill>
                  <a:srgbClr val="0C2E3A"/>
                </a:solidFill>
                <a:latin typeface="Rajdhani"/>
                <a:ea typeface="Rajdhani"/>
                <a:cs typeface="Rajdhani"/>
                <a:sym typeface="Rajdhani"/>
              </a:rPr>
              <a:t>High Credit History</a:t>
            </a:r>
            <a:r>
              <a:rPr b="1" lang="en" sz="1100">
                <a:solidFill>
                  <a:srgbClr val="0C2E3A"/>
                </a:solidFill>
                <a:latin typeface="Rajdhani"/>
                <a:ea typeface="Rajdhani"/>
                <a:cs typeface="Rajdhani"/>
                <a:sym typeface="Rajdhani"/>
              </a:rPr>
              <a:t>)</a:t>
            </a:r>
            <a:endParaRPr b="1" sz="1100">
              <a:solidFill>
                <a:srgbClr val="0C2E3A"/>
              </a:solidFill>
              <a:latin typeface="Rajdhani"/>
              <a:ea typeface="Rajdhani"/>
              <a:cs typeface="Rajdhani"/>
              <a:sym typeface="Rajdhani"/>
            </a:endParaRPr>
          </a:p>
          <a:p>
            <a:pPr indent="0" lvl="0" marL="0" rtl="0" algn="l">
              <a:spcBef>
                <a:spcPts val="0"/>
              </a:spcBef>
              <a:spcAft>
                <a:spcPts val="0"/>
              </a:spcAft>
              <a:buNone/>
            </a:pPr>
            <a:r>
              <a:rPr b="1" lang="en" sz="1100">
                <a:solidFill>
                  <a:srgbClr val="0C2E3A"/>
                </a:solidFill>
                <a:latin typeface="Rajdhani"/>
                <a:ea typeface="Rajdhani"/>
                <a:cs typeface="Rajdhani"/>
                <a:sym typeface="Rajdhani"/>
              </a:rPr>
              <a:t>Cluster 2 - (High Age, Medium Present Employment Since, </a:t>
            </a:r>
            <a:r>
              <a:rPr b="1" lang="en" sz="1100">
                <a:solidFill>
                  <a:srgbClr val="0C2E3A"/>
                </a:solidFill>
                <a:latin typeface="Rajdhani"/>
                <a:ea typeface="Rajdhani"/>
                <a:cs typeface="Rajdhani"/>
                <a:sym typeface="Rajdhani"/>
              </a:rPr>
              <a:t>High Credit History</a:t>
            </a:r>
            <a:r>
              <a:rPr b="1" lang="en" sz="1100">
                <a:solidFill>
                  <a:srgbClr val="0C2E3A"/>
                </a:solidFill>
                <a:latin typeface="Rajdhani"/>
                <a:ea typeface="Rajdhani"/>
                <a:cs typeface="Rajdhani"/>
                <a:sym typeface="Rajdhani"/>
              </a:rPr>
              <a:t>)</a:t>
            </a:r>
            <a:endParaRPr b="1" sz="1100">
              <a:solidFill>
                <a:srgbClr val="0C2E3A"/>
              </a:solidFill>
              <a:latin typeface="Rajdhani"/>
              <a:ea typeface="Rajdhani"/>
              <a:cs typeface="Rajdhani"/>
              <a:sym typeface="Rajdhani"/>
            </a:endParaRPr>
          </a:p>
          <a:p>
            <a:pPr indent="0" lvl="0" marL="0" rtl="0" algn="l">
              <a:spcBef>
                <a:spcPts val="0"/>
              </a:spcBef>
              <a:spcAft>
                <a:spcPts val="0"/>
              </a:spcAft>
              <a:buNone/>
            </a:pPr>
            <a:r>
              <a:rPr b="1" lang="en" sz="1100">
                <a:solidFill>
                  <a:srgbClr val="0C2E3A"/>
                </a:solidFill>
                <a:latin typeface="Rajdhani"/>
                <a:ea typeface="Rajdhani"/>
                <a:cs typeface="Rajdhani"/>
                <a:sym typeface="Rajdhani"/>
              </a:rPr>
              <a:t>Cluster 3 - (Low-Medium Age, Medium Present Employment Since, Low Credit History)</a:t>
            </a:r>
            <a:endParaRPr b="1" sz="1100">
              <a:solidFill>
                <a:srgbClr val="0C2E3A"/>
              </a:solidFill>
              <a:latin typeface="Rajdhani"/>
              <a:ea typeface="Rajdhani"/>
              <a:cs typeface="Rajdhani"/>
              <a:sym typeface="Rajdhani"/>
            </a:endParaRPr>
          </a:p>
          <a:p>
            <a:pPr indent="0" lvl="0" marL="0" rtl="0" algn="l">
              <a:spcBef>
                <a:spcPts val="0"/>
              </a:spcBef>
              <a:spcAft>
                <a:spcPts val="0"/>
              </a:spcAft>
              <a:buNone/>
            </a:pPr>
            <a:r>
              <a:rPr b="1" lang="en" sz="1100">
                <a:solidFill>
                  <a:srgbClr val="0C2E3A"/>
                </a:solidFill>
                <a:latin typeface="Rajdhani"/>
                <a:ea typeface="Rajdhani"/>
                <a:cs typeface="Rajdhani"/>
                <a:sym typeface="Rajdhani"/>
              </a:rPr>
              <a:t>Cluster 4- (High Age, High Present Employment Since, Low Credit History)</a:t>
            </a:r>
            <a:endParaRPr b="1" sz="1100">
              <a:solidFill>
                <a:srgbClr val="0C2E3A"/>
              </a:solidFill>
              <a:latin typeface="Rajdhani"/>
              <a:ea typeface="Rajdhani"/>
              <a:cs typeface="Rajdhani"/>
              <a:sym typeface="Rajdhan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87"/>
          <p:cNvSpPr txBox="1"/>
          <p:nvPr>
            <p:ph type="title"/>
          </p:nvPr>
        </p:nvSpPr>
        <p:spPr>
          <a:xfrm>
            <a:off x="840313" y="418400"/>
            <a:ext cx="73917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ajdhani"/>
                <a:ea typeface="Rajdhani"/>
                <a:cs typeface="Rajdhani"/>
                <a:sym typeface="Rajdhani"/>
              </a:rPr>
              <a:t>4.3B </a:t>
            </a:r>
            <a:r>
              <a:rPr b="1" lang="en">
                <a:latin typeface="Rajdhani"/>
                <a:ea typeface="Rajdhani"/>
                <a:cs typeface="Rajdhani"/>
                <a:sym typeface="Rajdhani"/>
              </a:rPr>
              <a:t>Interpretation of </a:t>
            </a:r>
            <a:r>
              <a:rPr b="1" lang="en">
                <a:solidFill>
                  <a:srgbClr val="00C3B1"/>
                </a:solidFill>
                <a:latin typeface="Rajdhani"/>
                <a:ea typeface="Rajdhani"/>
                <a:cs typeface="Rajdhani"/>
                <a:sym typeface="Rajdhani"/>
              </a:rPr>
              <a:t>K-Means Clustering Model 3.3A </a:t>
            </a:r>
            <a:r>
              <a:rPr lang="en"/>
              <a:t> </a:t>
            </a:r>
            <a:endParaRPr/>
          </a:p>
        </p:txBody>
      </p:sp>
      <p:graphicFrame>
        <p:nvGraphicFramePr>
          <p:cNvPr id="1483" name="Google Shape;1483;p87"/>
          <p:cNvGraphicFramePr/>
          <p:nvPr/>
        </p:nvGraphicFramePr>
        <p:xfrm>
          <a:off x="118313" y="1020683"/>
          <a:ext cx="3000000" cy="3000000"/>
        </p:xfrm>
        <a:graphic>
          <a:graphicData uri="http://schemas.openxmlformats.org/drawingml/2006/table">
            <a:tbl>
              <a:tblPr>
                <a:noFill/>
                <a:tableStyleId>{BF7CB181-CB4F-4FE3-BE98-B2167610D3A3}</a:tableStyleId>
              </a:tblPr>
              <a:tblGrid>
                <a:gridCol w="3298275"/>
                <a:gridCol w="2482825"/>
                <a:gridCol w="3001100"/>
              </a:tblGrid>
              <a:tr h="317275">
                <a:tc>
                  <a:txBody>
                    <a:bodyPr/>
                    <a:lstStyle/>
                    <a:p>
                      <a:pPr indent="0" lvl="0" marL="0" rtl="0" algn="ctr">
                        <a:spcBef>
                          <a:spcPts val="0"/>
                        </a:spcBef>
                        <a:spcAft>
                          <a:spcPts val="0"/>
                        </a:spcAft>
                        <a:buNone/>
                      </a:pPr>
                      <a:r>
                        <a:rPr b="1" lang="en" sz="1000">
                          <a:solidFill>
                            <a:schemeClr val="accent6"/>
                          </a:solidFill>
                          <a:latin typeface="Rajdhani"/>
                          <a:ea typeface="Rajdhani"/>
                          <a:cs typeface="Rajdhani"/>
                          <a:sym typeface="Rajdhani"/>
                        </a:rPr>
                        <a:t>Cluster Number</a:t>
                      </a:r>
                      <a:endParaRPr b="1" sz="1000">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sz="1000">
                          <a:solidFill>
                            <a:schemeClr val="accent6"/>
                          </a:solidFill>
                          <a:latin typeface="Rajdhani"/>
                          <a:ea typeface="Rajdhani"/>
                          <a:cs typeface="Rajdhani"/>
                          <a:sym typeface="Rajdhani"/>
                        </a:rPr>
                        <a:t>Description</a:t>
                      </a:r>
                      <a:endParaRPr b="1" sz="1000">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sz="1000">
                          <a:solidFill>
                            <a:schemeClr val="accent6"/>
                          </a:solidFill>
                          <a:latin typeface="Rajdhani"/>
                          <a:ea typeface="Rajdhani"/>
                          <a:cs typeface="Rajdhani"/>
                          <a:sym typeface="Rajdhani"/>
                        </a:rPr>
                        <a:t>Analytics/Interpretation (RELATIVE)</a:t>
                      </a:r>
                      <a:endParaRPr b="1" sz="1000">
                        <a:solidFill>
                          <a:schemeClr val="accent6"/>
                        </a:solidFill>
                        <a:latin typeface="Rajdhani"/>
                        <a:ea typeface="Rajdhani"/>
                        <a:cs typeface="Rajdhani"/>
                        <a:sym typeface="Rajdhani"/>
                      </a:endParaRPr>
                    </a:p>
                  </a:txBody>
                  <a:tcPr marT="91425" marB="91425" marR="91425" marL="91425">
                    <a:solidFill>
                      <a:srgbClr val="00C3B1"/>
                    </a:solidFill>
                  </a:tcPr>
                </a:tc>
              </a:tr>
              <a:tr h="572250">
                <a:tc>
                  <a:txBody>
                    <a:bodyPr/>
                    <a:lstStyle/>
                    <a:p>
                      <a:pPr indent="0" lvl="0" marL="0" rtl="0" algn="ctr">
                        <a:spcBef>
                          <a:spcPts val="0"/>
                        </a:spcBef>
                        <a:spcAft>
                          <a:spcPts val="0"/>
                        </a:spcAft>
                        <a:buNone/>
                      </a:pPr>
                      <a:r>
                        <a:rPr b="1" lang="en" sz="1000">
                          <a:latin typeface="Rajdhani"/>
                          <a:ea typeface="Rajdhani"/>
                          <a:cs typeface="Rajdhani"/>
                          <a:sym typeface="Rajdhani"/>
                        </a:rPr>
                        <a:t>Cluster 0: </a:t>
                      </a:r>
                      <a:r>
                        <a:rPr b="1" lang="en" sz="1000">
                          <a:solidFill>
                            <a:srgbClr val="0C2E3A"/>
                          </a:solidFill>
                          <a:latin typeface="Rajdhani"/>
                          <a:ea typeface="Rajdhani"/>
                          <a:cs typeface="Rajdhani"/>
                          <a:sym typeface="Rajdhani"/>
                        </a:rPr>
                        <a:t>Medium Age, High Present Employment Since, High Credit History</a:t>
                      </a:r>
                      <a:endParaRPr b="1" sz="10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700">
                          <a:latin typeface="Rajdhani"/>
                          <a:ea typeface="Rajdhani"/>
                          <a:cs typeface="Rajdhani"/>
                          <a:sym typeface="Rajdhani"/>
                        </a:rPr>
                        <a:t>Median Age of approximately 39, Median Years of Present Employment: &gt; 7, Median Credit History: 2 (encoded)</a:t>
                      </a:r>
                      <a:endParaRPr b="1" sz="7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800">
                          <a:latin typeface="Rajdhani"/>
                          <a:ea typeface="Rajdhani"/>
                          <a:cs typeface="Rajdhani"/>
                          <a:sym typeface="Rajdhani"/>
                        </a:rPr>
                        <a:t>We </a:t>
                      </a:r>
                      <a:r>
                        <a:rPr b="1" lang="en" sz="800">
                          <a:latin typeface="Rajdhani"/>
                          <a:ea typeface="Rajdhani"/>
                          <a:cs typeface="Rajdhani"/>
                          <a:sym typeface="Rajdhani"/>
                        </a:rPr>
                        <a:t>could observe that medium aged customers with employment of more than 7 years since is among the groups least likely to default on loans</a:t>
                      </a:r>
                      <a:endParaRPr b="1" sz="800">
                        <a:latin typeface="Rajdhani"/>
                        <a:ea typeface="Rajdhani"/>
                        <a:cs typeface="Rajdhani"/>
                        <a:sym typeface="Rajdhani"/>
                      </a:endParaRPr>
                    </a:p>
                  </a:txBody>
                  <a:tcPr marT="91425" marB="91425" marR="91425" marL="91425" anchor="ctr">
                    <a:solidFill>
                      <a:schemeClr val="accent1"/>
                    </a:solidFill>
                  </a:tcPr>
                </a:tc>
              </a:tr>
              <a:tr h="502900">
                <a:tc>
                  <a:txBody>
                    <a:bodyPr/>
                    <a:lstStyle/>
                    <a:p>
                      <a:pPr indent="0" lvl="0" marL="0" rtl="0" algn="ctr">
                        <a:spcBef>
                          <a:spcPts val="0"/>
                        </a:spcBef>
                        <a:spcAft>
                          <a:spcPts val="0"/>
                        </a:spcAft>
                        <a:buNone/>
                      </a:pPr>
                      <a:r>
                        <a:rPr b="1" lang="en" sz="1000">
                          <a:solidFill>
                            <a:srgbClr val="0C2E3A"/>
                          </a:solidFill>
                          <a:latin typeface="Rajdhani"/>
                          <a:ea typeface="Rajdhani"/>
                          <a:cs typeface="Rajdhani"/>
                          <a:sym typeface="Rajdhani"/>
                        </a:rPr>
                        <a:t>Cluster 1: Low Age, Medium Present Employment Since, High Credit History</a:t>
                      </a:r>
                      <a:endParaRPr b="1" sz="10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700">
                          <a:latin typeface="Rajdhani"/>
                          <a:ea typeface="Rajdhani"/>
                          <a:cs typeface="Rajdhani"/>
                          <a:sym typeface="Rajdhani"/>
                        </a:rPr>
                        <a:t>Median Age of approximately 27, Median Years of Present Employment: 1 to 4, Median Credit History: 2 (encoded)</a:t>
                      </a:r>
                      <a:endParaRPr b="1" sz="5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800">
                          <a:latin typeface="Rajdhani"/>
                          <a:ea typeface="Rajdhani"/>
                          <a:cs typeface="Rajdhani"/>
                          <a:sym typeface="Rajdhani"/>
                        </a:rPr>
                        <a:t>We could observe that young adults with employment of between 1 to 4 years since is among the groups least likely to default on loans</a:t>
                      </a:r>
                      <a:endParaRPr b="1" sz="800">
                        <a:latin typeface="Rajdhani"/>
                        <a:ea typeface="Rajdhani"/>
                        <a:cs typeface="Rajdhani"/>
                        <a:sym typeface="Rajdhani"/>
                      </a:endParaRPr>
                    </a:p>
                  </a:txBody>
                  <a:tcPr marT="91425" marB="91425" marR="91425" marL="91425" anchor="ctr">
                    <a:solidFill>
                      <a:schemeClr val="accent1"/>
                    </a:solidFill>
                  </a:tcPr>
                </a:tc>
              </a:tr>
              <a:tr h="502900">
                <a:tc>
                  <a:txBody>
                    <a:bodyPr/>
                    <a:lstStyle/>
                    <a:p>
                      <a:pPr indent="0" lvl="0" marL="0" rtl="0" algn="ctr">
                        <a:spcBef>
                          <a:spcPts val="0"/>
                        </a:spcBef>
                        <a:spcAft>
                          <a:spcPts val="0"/>
                        </a:spcAft>
                        <a:buNone/>
                      </a:pPr>
                      <a:r>
                        <a:rPr b="1" lang="en" sz="1000">
                          <a:solidFill>
                            <a:srgbClr val="0C2E3A"/>
                          </a:solidFill>
                          <a:latin typeface="Rajdhani"/>
                          <a:ea typeface="Rajdhani"/>
                          <a:cs typeface="Rajdhani"/>
                          <a:sym typeface="Rajdhani"/>
                        </a:rPr>
                        <a:t>Cluster 2: (High Age, Medium Present Employment Since, High Credit History)</a:t>
                      </a:r>
                      <a:endParaRPr b="1" sz="1000">
                        <a:solidFill>
                          <a:srgbClr val="0C2E3A"/>
                        </a:solidFill>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700">
                          <a:latin typeface="Rajdhani"/>
                          <a:ea typeface="Rajdhani"/>
                          <a:cs typeface="Rajdhani"/>
                          <a:sym typeface="Rajdhani"/>
                        </a:rPr>
                        <a:t>Median Age of approximately 44, Median Years of Present Employment: 1 to 4, Median Credit History: 2 (encoded)</a:t>
                      </a:r>
                      <a:endParaRPr b="1" sz="5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800">
                          <a:latin typeface="Rajdhani"/>
                          <a:ea typeface="Rajdhani"/>
                          <a:cs typeface="Rajdhani"/>
                          <a:sym typeface="Rajdhani"/>
                        </a:rPr>
                        <a:t>We could </a:t>
                      </a:r>
                      <a:r>
                        <a:rPr b="1" lang="en" sz="800">
                          <a:latin typeface="Rajdhani"/>
                          <a:ea typeface="Rajdhani"/>
                          <a:cs typeface="Rajdhani"/>
                          <a:sym typeface="Rajdhani"/>
                        </a:rPr>
                        <a:t>observe</a:t>
                      </a:r>
                      <a:r>
                        <a:rPr b="1" lang="en" sz="800">
                          <a:latin typeface="Rajdhani"/>
                          <a:ea typeface="Rajdhani"/>
                          <a:cs typeface="Rajdhani"/>
                          <a:sym typeface="Rajdhani"/>
                        </a:rPr>
                        <a:t> that senior-aged </a:t>
                      </a:r>
                      <a:r>
                        <a:rPr b="1" lang="en" sz="800">
                          <a:latin typeface="Rajdhani"/>
                          <a:ea typeface="Rajdhani"/>
                          <a:cs typeface="Rajdhani"/>
                          <a:sym typeface="Rajdhani"/>
                        </a:rPr>
                        <a:t>adult</a:t>
                      </a:r>
                      <a:r>
                        <a:rPr b="1" lang="en" sz="800">
                          <a:latin typeface="Rajdhani"/>
                          <a:ea typeface="Rajdhani"/>
                          <a:cs typeface="Rajdhani"/>
                          <a:sym typeface="Rajdhani"/>
                        </a:rPr>
                        <a:t> with employment between 1 to 4 years is among the groups leastly like to default on loans</a:t>
                      </a:r>
                      <a:endParaRPr b="1" sz="800">
                        <a:latin typeface="Rajdhani"/>
                        <a:ea typeface="Rajdhani"/>
                        <a:cs typeface="Rajdhani"/>
                        <a:sym typeface="Rajdhani"/>
                      </a:endParaRPr>
                    </a:p>
                  </a:txBody>
                  <a:tcPr marT="91425" marB="91425" marR="91425" marL="91425" anchor="ctr">
                    <a:solidFill>
                      <a:schemeClr val="accent1"/>
                    </a:solidFill>
                  </a:tcPr>
                </a:tc>
              </a:tr>
              <a:tr h="502900">
                <a:tc>
                  <a:txBody>
                    <a:bodyPr/>
                    <a:lstStyle/>
                    <a:p>
                      <a:pPr indent="0" lvl="0" marL="0" rtl="0" algn="ctr">
                        <a:spcBef>
                          <a:spcPts val="0"/>
                        </a:spcBef>
                        <a:spcAft>
                          <a:spcPts val="0"/>
                        </a:spcAft>
                        <a:buNone/>
                      </a:pPr>
                      <a:r>
                        <a:rPr b="1" lang="en" sz="1000">
                          <a:solidFill>
                            <a:srgbClr val="0C2E3A"/>
                          </a:solidFill>
                          <a:latin typeface="Rajdhani"/>
                          <a:ea typeface="Rajdhani"/>
                          <a:cs typeface="Rajdhani"/>
                          <a:sym typeface="Rajdhani"/>
                        </a:rPr>
                        <a:t>Cluster 3: (Medium Age, Medium Present Employment Since, Low Credit History)</a:t>
                      </a:r>
                      <a:endParaRPr b="1" sz="1000">
                        <a:solidFill>
                          <a:srgbClr val="0C2E3A"/>
                        </a:solidFill>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700">
                          <a:latin typeface="Rajdhani"/>
                          <a:ea typeface="Rajdhani"/>
                          <a:cs typeface="Rajdhani"/>
                          <a:sym typeface="Rajdhani"/>
                        </a:rPr>
                        <a:t>Median Age of approximately 30, Median Years of Present Employment: 1 to 4, Median Credit History: 0 (encoded)</a:t>
                      </a:r>
                      <a:endParaRPr b="1" sz="5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800">
                          <a:latin typeface="Rajdhani"/>
                          <a:ea typeface="Rajdhani"/>
                          <a:cs typeface="Rajdhani"/>
                          <a:sym typeface="Rajdhani"/>
                        </a:rPr>
                        <a:t>We could observe that medium aged adult with employment between 1 to 4 years is among the groups most likely to default on loans</a:t>
                      </a:r>
                      <a:endParaRPr b="1" sz="800">
                        <a:latin typeface="Rajdhani"/>
                        <a:ea typeface="Rajdhani"/>
                        <a:cs typeface="Rajdhani"/>
                        <a:sym typeface="Rajdhani"/>
                      </a:endParaRPr>
                    </a:p>
                  </a:txBody>
                  <a:tcPr marT="91425" marB="91425" marR="91425" marL="91425" anchor="ctr">
                    <a:solidFill>
                      <a:schemeClr val="accent1"/>
                    </a:solidFill>
                  </a:tcPr>
                </a:tc>
              </a:tr>
              <a:tr h="502900">
                <a:tc>
                  <a:txBody>
                    <a:bodyPr/>
                    <a:lstStyle/>
                    <a:p>
                      <a:pPr indent="0" lvl="0" marL="0" rtl="0" algn="ctr">
                        <a:spcBef>
                          <a:spcPts val="0"/>
                        </a:spcBef>
                        <a:spcAft>
                          <a:spcPts val="0"/>
                        </a:spcAft>
                        <a:buNone/>
                      </a:pPr>
                      <a:r>
                        <a:rPr b="1" lang="en" sz="1000">
                          <a:solidFill>
                            <a:srgbClr val="0C2E3A"/>
                          </a:solidFill>
                          <a:latin typeface="Rajdhani"/>
                          <a:ea typeface="Rajdhani"/>
                          <a:cs typeface="Rajdhani"/>
                          <a:sym typeface="Rajdhani"/>
                        </a:rPr>
                        <a:t>Cluster 4: High Age, High Present Employment Since, </a:t>
                      </a:r>
                      <a:endParaRPr b="1" sz="1000">
                        <a:solidFill>
                          <a:srgbClr val="0C2E3A"/>
                        </a:solidFill>
                        <a:latin typeface="Rajdhani"/>
                        <a:ea typeface="Rajdhani"/>
                        <a:cs typeface="Rajdhani"/>
                        <a:sym typeface="Rajdhani"/>
                      </a:endParaRPr>
                    </a:p>
                    <a:p>
                      <a:pPr indent="0" lvl="0" marL="0" rtl="0" algn="ctr">
                        <a:spcBef>
                          <a:spcPts val="0"/>
                        </a:spcBef>
                        <a:spcAft>
                          <a:spcPts val="0"/>
                        </a:spcAft>
                        <a:buNone/>
                      </a:pPr>
                      <a:r>
                        <a:rPr b="1" lang="en" sz="1000">
                          <a:solidFill>
                            <a:srgbClr val="0C2E3A"/>
                          </a:solidFill>
                          <a:latin typeface="Rajdhani"/>
                          <a:ea typeface="Rajdhani"/>
                          <a:cs typeface="Rajdhani"/>
                          <a:sym typeface="Rajdhani"/>
                        </a:rPr>
                        <a:t>Low Credit History</a:t>
                      </a:r>
                      <a:endParaRPr b="1" sz="1000">
                        <a:solidFill>
                          <a:srgbClr val="0C2E3A"/>
                        </a:solidFill>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700">
                          <a:latin typeface="Rajdhani"/>
                          <a:ea typeface="Rajdhani"/>
                          <a:cs typeface="Rajdhani"/>
                          <a:sym typeface="Rajdhani"/>
                        </a:rPr>
                        <a:t>Median Age of approximately 44, Median Years of Present Employment: &gt;7, Median Credit History: 0 (encoded) </a:t>
                      </a:r>
                      <a:endParaRPr b="1" sz="5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800">
                          <a:latin typeface="Rajdhani"/>
                          <a:ea typeface="Rajdhani"/>
                          <a:cs typeface="Rajdhani"/>
                          <a:sym typeface="Rajdhani"/>
                        </a:rPr>
                        <a:t>We </a:t>
                      </a:r>
                      <a:r>
                        <a:rPr b="1" lang="en" sz="800">
                          <a:latin typeface="Rajdhani"/>
                          <a:ea typeface="Rajdhani"/>
                          <a:cs typeface="Rajdhani"/>
                          <a:sym typeface="Rajdhani"/>
                        </a:rPr>
                        <a:t>could</a:t>
                      </a:r>
                      <a:r>
                        <a:rPr b="1" lang="en" sz="800">
                          <a:latin typeface="Rajdhani"/>
                          <a:ea typeface="Rajdhani"/>
                          <a:cs typeface="Rajdhani"/>
                          <a:sym typeface="Rajdhani"/>
                        </a:rPr>
                        <a:t> observer that senior-aged adult with employment o more than 7 years since is among the groups most likely to default on loans</a:t>
                      </a:r>
                      <a:endParaRPr b="1" sz="800">
                        <a:latin typeface="Rajdhani"/>
                        <a:ea typeface="Rajdhani"/>
                        <a:cs typeface="Rajdhani"/>
                        <a:sym typeface="Rajdhani"/>
                      </a:endParaRPr>
                    </a:p>
                  </a:txBody>
                  <a:tcPr marT="91425" marB="91425" marR="91425" marL="91425" anchor="ctr">
                    <a:solidFill>
                      <a:schemeClr val="accent1"/>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88"/>
          <p:cNvSpPr txBox="1"/>
          <p:nvPr>
            <p:ph type="title"/>
          </p:nvPr>
        </p:nvSpPr>
        <p:spPr>
          <a:xfrm>
            <a:off x="876100" y="540000"/>
            <a:ext cx="83034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Rajdhani"/>
                <a:ea typeface="Rajdhani"/>
                <a:cs typeface="Rajdhani"/>
                <a:sym typeface="Rajdhani"/>
              </a:rPr>
              <a:t>4.3C Recommendation based on </a:t>
            </a:r>
            <a:r>
              <a:rPr b="1" lang="en" sz="2300">
                <a:solidFill>
                  <a:srgbClr val="00C3B1"/>
                </a:solidFill>
                <a:latin typeface="Rajdhani"/>
                <a:ea typeface="Rajdhani"/>
                <a:cs typeface="Rajdhani"/>
                <a:sym typeface="Rajdhani"/>
              </a:rPr>
              <a:t>K-Means Clustering Model 3.3A</a:t>
            </a:r>
            <a:r>
              <a:rPr b="1" lang="en">
                <a:solidFill>
                  <a:srgbClr val="00C3B1"/>
                </a:solidFill>
                <a:latin typeface="Rajdhani"/>
                <a:ea typeface="Rajdhani"/>
                <a:cs typeface="Rajdhani"/>
                <a:sym typeface="Rajdhani"/>
              </a:rPr>
              <a:t> </a:t>
            </a:r>
            <a:r>
              <a:rPr lang="en"/>
              <a:t> </a:t>
            </a:r>
            <a:endParaRPr/>
          </a:p>
        </p:txBody>
      </p:sp>
      <p:sp>
        <p:nvSpPr>
          <p:cNvPr id="1489" name="Google Shape;1489;p88"/>
          <p:cNvSpPr txBox="1"/>
          <p:nvPr/>
        </p:nvSpPr>
        <p:spPr>
          <a:xfrm>
            <a:off x="609175" y="1073000"/>
            <a:ext cx="8251800" cy="3324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Rajdhani"/>
              <a:buChar char="❏"/>
            </a:pPr>
            <a:r>
              <a:rPr b="1" lang="en" sz="1600">
                <a:solidFill>
                  <a:schemeClr val="lt1"/>
                </a:solidFill>
                <a:latin typeface="Rajdhani"/>
                <a:ea typeface="Rajdhani"/>
                <a:cs typeface="Rajdhani"/>
                <a:sym typeface="Rajdhani"/>
              </a:rPr>
              <a:t>Senior Aged Customers (Median age - 44)</a:t>
            </a:r>
            <a:endParaRPr b="1" sz="1600">
              <a:solidFill>
                <a:schemeClr val="lt1"/>
              </a:solidFill>
              <a:latin typeface="Rajdhani"/>
              <a:ea typeface="Rajdhani"/>
              <a:cs typeface="Rajdhani"/>
              <a:sym typeface="Rajdhani"/>
            </a:endParaRPr>
          </a:p>
          <a:p>
            <a:pPr indent="-304800" lvl="0" marL="457200" rtl="0" algn="l">
              <a:spcBef>
                <a:spcPts val="0"/>
              </a:spcBef>
              <a:spcAft>
                <a:spcPts val="0"/>
              </a:spcAft>
              <a:buClr>
                <a:schemeClr val="lt1"/>
              </a:buClr>
              <a:buSzPts val="1200"/>
              <a:buFont typeface="Rajdhani"/>
              <a:buChar char="-"/>
            </a:pPr>
            <a:r>
              <a:rPr b="1" lang="en" sz="1200">
                <a:solidFill>
                  <a:schemeClr val="lt1"/>
                </a:solidFill>
                <a:latin typeface="Rajdhani"/>
                <a:ea typeface="Rajdhani"/>
                <a:cs typeface="Rajdhani"/>
                <a:sym typeface="Rajdhani"/>
              </a:rPr>
              <a:t>Those with employment of more than 7 years are most likely to default on loans</a:t>
            </a:r>
            <a:endParaRPr b="1" sz="1200">
              <a:solidFill>
                <a:schemeClr val="lt1"/>
              </a:solidFill>
              <a:latin typeface="Rajdhani"/>
              <a:ea typeface="Rajdhani"/>
              <a:cs typeface="Rajdhani"/>
              <a:sym typeface="Rajdhani"/>
            </a:endParaRPr>
          </a:p>
          <a:p>
            <a:pPr indent="-304800" lvl="0" marL="457200" rtl="0" algn="l">
              <a:spcBef>
                <a:spcPts val="0"/>
              </a:spcBef>
              <a:spcAft>
                <a:spcPts val="0"/>
              </a:spcAft>
              <a:buClr>
                <a:schemeClr val="lt1"/>
              </a:buClr>
              <a:buSzPts val="1200"/>
              <a:buFont typeface="Rajdhani"/>
              <a:buChar char="-"/>
            </a:pPr>
            <a:r>
              <a:rPr b="1" lang="en" sz="1200">
                <a:solidFill>
                  <a:schemeClr val="lt1"/>
                </a:solidFill>
                <a:latin typeface="Rajdhani"/>
                <a:ea typeface="Rajdhani"/>
                <a:cs typeface="Rajdhani"/>
                <a:sym typeface="Rajdhani"/>
              </a:rPr>
              <a:t>Those with employment between 1 to 4 years are </a:t>
            </a:r>
            <a:r>
              <a:rPr b="1" lang="en" sz="1200">
                <a:solidFill>
                  <a:schemeClr val="lt1"/>
                </a:solidFill>
                <a:latin typeface="Rajdhani"/>
                <a:ea typeface="Rajdhani"/>
                <a:cs typeface="Rajdhani"/>
                <a:sym typeface="Rajdhani"/>
              </a:rPr>
              <a:t>least</a:t>
            </a:r>
            <a:r>
              <a:rPr b="1" lang="en" sz="1200">
                <a:solidFill>
                  <a:schemeClr val="lt1"/>
                </a:solidFill>
                <a:latin typeface="Rajdhani"/>
                <a:ea typeface="Rajdhani"/>
                <a:cs typeface="Rajdhani"/>
                <a:sym typeface="Rajdhani"/>
              </a:rPr>
              <a:t> </a:t>
            </a:r>
            <a:r>
              <a:rPr b="1" lang="en" sz="1200">
                <a:solidFill>
                  <a:schemeClr val="lt1"/>
                </a:solidFill>
                <a:latin typeface="Rajdhani"/>
                <a:ea typeface="Rajdhani"/>
                <a:cs typeface="Rajdhani"/>
                <a:sym typeface="Rajdhani"/>
              </a:rPr>
              <a:t>likely</a:t>
            </a:r>
            <a:r>
              <a:rPr b="1" lang="en" sz="1200">
                <a:solidFill>
                  <a:schemeClr val="lt1"/>
                </a:solidFill>
                <a:latin typeface="Rajdhani"/>
                <a:ea typeface="Rajdhani"/>
                <a:cs typeface="Rajdhani"/>
                <a:sym typeface="Rajdhani"/>
              </a:rPr>
              <a:t> to default on loans</a:t>
            </a:r>
            <a:endParaRPr b="1" sz="1200">
              <a:solidFill>
                <a:schemeClr val="lt1"/>
              </a:solidFill>
              <a:latin typeface="Rajdhani"/>
              <a:ea typeface="Rajdhani"/>
              <a:cs typeface="Rajdhani"/>
              <a:sym typeface="Rajdhani"/>
            </a:endParaRPr>
          </a:p>
          <a:p>
            <a:pPr indent="-304800" lvl="0" marL="457200" rtl="0" algn="l">
              <a:spcBef>
                <a:spcPts val="0"/>
              </a:spcBef>
              <a:spcAft>
                <a:spcPts val="0"/>
              </a:spcAft>
              <a:buClr>
                <a:schemeClr val="lt1"/>
              </a:buClr>
              <a:buSzPts val="1200"/>
              <a:buFont typeface="Rajdhani"/>
              <a:buChar char="-"/>
            </a:pPr>
            <a:r>
              <a:rPr b="1" lang="en" sz="1200">
                <a:solidFill>
                  <a:srgbClr val="00C3B1"/>
                </a:solidFill>
                <a:latin typeface="Rajdhani"/>
                <a:ea typeface="Rajdhani"/>
                <a:cs typeface="Rajdhani"/>
                <a:sym typeface="Rajdhani"/>
              </a:rPr>
              <a:t>Goal: Reduce risk of default for those with 7 years of employment</a:t>
            </a:r>
            <a:endParaRPr b="1" sz="1200">
              <a:solidFill>
                <a:srgbClr val="00C3B1"/>
              </a:solidFill>
              <a:latin typeface="Rajdhani"/>
              <a:ea typeface="Rajdhani"/>
              <a:cs typeface="Rajdhani"/>
              <a:sym typeface="Rajdhani"/>
            </a:endParaRPr>
          </a:p>
          <a:p>
            <a:pPr indent="-304800" lvl="0" marL="457200" rtl="0" algn="l">
              <a:spcBef>
                <a:spcPts val="0"/>
              </a:spcBef>
              <a:spcAft>
                <a:spcPts val="0"/>
              </a:spcAft>
              <a:buClr>
                <a:srgbClr val="00C3B1"/>
              </a:buClr>
              <a:buSzPts val="1200"/>
              <a:buFont typeface="Rajdhani"/>
              <a:buChar char="-"/>
            </a:pPr>
            <a:r>
              <a:rPr b="1" lang="en" sz="1200">
                <a:solidFill>
                  <a:srgbClr val="00C3B1"/>
                </a:solidFill>
                <a:latin typeface="Rajdhani"/>
                <a:ea typeface="Rajdhani"/>
                <a:cs typeface="Rajdhani"/>
                <a:sym typeface="Rajdhani"/>
              </a:rPr>
              <a:t>Reduce Debt Servicing Ratio at the bank to 10% of gross monthly income</a:t>
            </a:r>
            <a:endParaRPr b="1" sz="1200">
              <a:solidFill>
                <a:srgbClr val="00C3B1"/>
              </a:solidFill>
              <a:latin typeface="Rajdhani"/>
              <a:ea typeface="Rajdhani"/>
              <a:cs typeface="Rajdhani"/>
              <a:sym typeface="Rajdhani"/>
            </a:endParaRPr>
          </a:p>
          <a:p>
            <a:pPr indent="0" lvl="0" marL="0" rtl="0" algn="l">
              <a:spcBef>
                <a:spcPts val="0"/>
              </a:spcBef>
              <a:spcAft>
                <a:spcPts val="0"/>
              </a:spcAft>
              <a:buNone/>
            </a:pPr>
            <a:r>
              <a:t/>
            </a:r>
            <a:endParaRPr b="1" sz="1200">
              <a:solidFill>
                <a:schemeClr val="lt1"/>
              </a:solidFill>
              <a:latin typeface="Rajdhani"/>
              <a:ea typeface="Rajdhani"/>
              <a:cs typeface="Rajdhani"/>
              <a:sym typeface="Rajdhani"/>
            </a:endParaRPr>
          </a:p>
          <a:p>
            <a:pPr indent="-330200" lvl="0" marL="457200" rtl="0" algn="l">
              <a:spcBef>
                <a:spcPts val="0"/>
              </a:spcBef>
              <a:spcAft>
                <a:spcPts val="0"/>
              </a:spcAft>
              <a:buClr>
                <a:schemeClr val="lt1"/>
              </a:buClr>
              <a:buSzPts val="1600"/>
              <a:buFont typeface="Rajdhani"/>
              <a:buChar char="❏"/>
            </a:pPr>
            <a:r>
              <a:rPr b="1" lang="en" sz="1600">
                <a:solidFill>
                  <a:schemeClr val="lt1"/>
                </a:solidFill>
                <a:latin typeface="Rajdhani"/>
                <a:ea typeface="Rajdhani"/>
                <a:cs typeface="Rajdhani"/>
                <a:sym typeface="Rajdhani"/>
              </a:rPr>
              <a:t>Medium Aged Customers (30 to 40 Years Old)</a:t>
            </a:r>
            <a:endParaRPr b="1" sz="1600">
              <a:solidFill>
                <a:schemeClr val="lt1"/>
              </a:solidFill>
              <a:latin typeface="Rajdhani"/>
              <a:ea typeface="Rajdhani"/>
              <a:cs typeface="Rajdhani"/>
              <a:sym typeface="Rajdhani"/>
            </a:endParaRPr>
          </a:p>
          <a:p>
            <a:pPr indent="-304800" lvl="0" marL="457200" rtl="0" algn="l">
              <a:spcBef>
                <a:spcPts val="0"/>
              </a:spcBef>
              <a:spcAft>
                <a:spcPts val="0"/>
              </a:spcAft>
              <a:buClr>
                <a:schemeClr val="lt1"/>
              </a:buClr>
              <a:buSzPts val="1200"/>
              <a:buFont typeface="Rajdhani"/>
              <a:buChar char="-"/>
            </a:pPr>
            <a:r>
              <a:rPr b="1" lang="en" sz="1200">
                <a:solidFill>
                  <a:schemeClr val="lt1"/>
                </a:solidFill>
                <a:latin typeface="Rajdhani"/>
                <a:ea typeface="Rajdhani"/>
                <a:cs typeface="Rajdhani"/>
                <a:sym typeface="Rajdhani"/>
              </a:rPr>
              <a:t>Those with employment of more than 7 years are least likely to default on loans</a:t>
            </a:r>
            <a:endParaRPr b="1" sz="1200">
              <a:solidFill>
                <a:schemeClr val="lt1"/>
              </a:solidFill>
              <a:latin typeface="Rajdhani"/>
              <a:ea typeface="Rajdhani"/>
              <a:cs typeface="Rajdhani"/>
              <a:sym typeface="Rajdhani"/>
            </a:endParaRPr>
          </a:p>
          <a:p>
            <a:pPr indent="-304800" lvl="0" marL="457200" rtl="0" algn="l">
              <a:spcBef>
                <a:spcPts val="0"/>
              </a:spcBef>
              <a:spcAft>
                <a:spcPts val="0"/>
              </a:spcAft>
              <a:buClr>
                <a:schemeClr val="lt1"/>
              </a:buClr>
              <a:buSzPts val="1200"/>
              <a:buFont typeface="Rajdhani"/>
              <a:buChar char="-"/>
            </a:pPr>
            <a:r>
              <a:rPr b="1" lang="en" sz="1200">
                <a:solidFill>
                  <a:schemeClr val="lt1"/>
                </a:solidFill>
                <a:latin typeface="Rajdhani"/>
                <a:ea typeface="Rajdhani"/>
                <a:cs typeface="Rajdhani"/>
                <a:sym typeface="Rajdhani"/>
              </a:rPr>
              <a:t>Those with employment between 1 to 4 years are most likely to default on loans</a:t>
            </a:r>
            <a:endParaRPr b="1" sz="1200">
              <a:solidFill>
                <a:schemeClr val="lt1"/>
              </a:solidFill>
              <a:latin typeface="Rajdhani"/>
              <a:ea typeface="Rajdhani"/>
              <a:cs typeface="Rajdhani"/>
              <a:sym typeface="Rajdhani"/>
            </a:endParaRPr>
          </a:p>
          <a:p>
            <a:pPr indent="-304800" lvl="0" marL="457200" rtl="0" algn="l">
              <a:spcBef>
                <a:spcPts val="0"/>
              </a:spcBef>
              <a:spcAft>
                <a:spcPts val="0"/>
              </a:spcAft>
              <a:buClr>
                <a:srgbClr val="00C3B1"/>
              </a:buClr>
              <a:buSzPts val="1200"/>
              <a:buFont typeface="Rajdhani"/>
              <a:buChar char="-"/>
            </a:pPr>
            <a:r>
              <a:rPr b="1" lang="en" sz="1200">
                <a:solidFill>
                  <a:srgbClr val="00C3B1"/>
                </a:solidFill>
                <a:latin typeface="Rajdhani"/>
                <a:ea typeface="Rajdhani"/>
                <a:cs typeface="Rajdhani"/>
                <a:sym typeface="Rajdhani"/>
              </a:rPr>
              <a:t>Goal: Reduce risk of default for those with 1 to 4 years of employment</a:t>
            </a:r>
            <a:endParaRPr b="1" sz="1200">
              <a:solidFill>
                <a:srgbClr val="00C3B1"/>
              </a:solidFill>
              <a:latin typeface="Rajdhani"/>
              <a:ea typeface="Rajdhani"/>
              <a:cs typeface="Rajdhani"/>
              <a:sym typeface="Rajdhani"/>
            </a:endParaRPr>
          </a:p>
          <a:p>
            <a:pPr indent="-304800" lvl="0" marL="457200" rtl="0" algn="l">
              <a:spcBef>
                <a:spcPts val="0"/>
              </a:spcBef>
              <a:spcAft>
                <a:spcPts val="0"/>
              </a:spcAft>
              <a:buClr>
                <a:srgbClr val="00C3B1"/>
              </a:buClr>
              <a:buSzPts val="1200"/>
              <a:buFont typeface="Rajdhani"/>
              <a:buChar char="-"/>
            </a:pPr>
            <a:r>
              <a:rPr b="1" lang="en" sz="1200">
                <a:solidFill>
                  <a:srgbClr val="00C3B1"/>
                </a:solidFill>
                <a:latin typeface="Rajdhani"/>
                <a:ea typeface="Rajdhani"/>
                <a:cs typeface="Rajdhani"/>
                <a:sym typeface="Rajdhani"/>
              </a:rPr>
              <a:t>Limit those with 1 to 4 years of employment to collateralized and/or small loans</a:t>
            </a:r>
            <a:endParaRPr b="1" sz="1200">
              <a:solidFill>
                <a:srgbClr val="00C3B1"/>
              </a:solidFill>
              <a:latin typeface="Rajdhani"/>
              <a:ea typeface="Rajdhani"/>
              <a:cs typeface="Rajdhani"/>
              <a:sym typeface="Rajdhani"/>
            </a:endParaRPr>
          </a:p>
          <a:p>
            <a:pPr indent="0" lvl="0" marL="0" rtl="0" algn="l">
              <a:spcBef>
                <a:spcPts val="0"/>
              </a:spcBef>
              <a:spcAft>
                <a:spcPts val="0"/>
              </a:spcAft>
              <a:buNone/>
            </a:pPr>
            <a:r>
              <a:t/>
            </a:r>
            <a:endParaRPr b="1" sz="1200">
              <a:solidFill>
                <a:schemeClr val="lt1"/>
              </a:solidFill>
              <a:latin typeface="Rajdhani"/>
              <a:ea typeface="Rajdhani"/>
              <a:cs typeface="Rajdhani"/>
              <a:sym typeface="Rajdhani"/>
            </a:endParaRPr>
          </a:p>
          <a:p>
            <a:pPr indent="-330200" lvl="0" marL="457200" rtl="0" algn="l">
              <a:spcBef>
                <a:spcPts val="0"/>
              </a:spcBef>
              <a:spcAft>
                <a:spcPts val="0"/>
              </a:spcAft>
              <a:buClr>
                <a:schemeClr val="lt1"/>
              </a:buClr>
              <a:buSzPts val="1600"/>
              <a:buFont typeface="Rajdhani"/>
              <a:buChar char="❏"/>
            </a:pPr>
            <a:r>
              <a:rPr b="1" lang="en" sz="1600">
                <a:solidFill>
                  <a:schemeClr val="lt1"/>
                </a:solidFill>
                <a:latin typeface="Rajdhani"/>
                <a:ea typeface="Rajdhani"/>
                <a:cs typeface="Rajdhani"/>
                <a:sym typeface="Rajdhani"/>
              </a:rPr>
              <a:t>Young Adult Customers (Median Age - 27)</a:t>
            </a:r>
            <a:endParaRPr b="1" sz="1600">
              <a:solidFill>
                <a:schemeClr val="lt1"/>
              </a:solidFill>
              <a:latin typeface="Rajdhani"/>
              <a:ea typeface="Rajdhani"/>
              <a:cs typeface="Rajdhani"/>
              <a:sym typeface="Rajdhani"/>
            </a:endParaRPr>
          </a:p>
          <a:p>
            <a:pPr indent="-304800" lvl="0" marL="457200" rtl="0" algn="l">
              <a:spcBef>
                <a:spcPts val="0"/>
              </a:spcBef>
              <a:spcAft>
                <a:spcPts val="0"/>
              </a:spcAft>
              <a:buClr>
                <a:schemeClr val="lt1"/>
              </a:buClr>
              <a:buSzPts val="1200"/>
              <a:buFont typeface="Rajdhani"/>
              <a:buChar char="-"/>
            </a:pPr>
            <a:r>
              <a:rPr b="1" lang="en" sz="1200">
                <a:solidFill>
                  <a:schemeClr val="lt1"/>
                </a:solidFill>
                <a:latin typeface="Rajdhani"/>
                <a:ea typeface="Rajdhani"/>
                <a:cs typeface="Rajdhani"/>
                <a:sym typeface="Rajdhani"/>
              </a:rPr>
              <a:t>Not likely to default on loan</a:t>
            </a:r>
            <a:endParaRPr b="1" sz="1200">
              <a:solidFill>
                <a:schemeClr val="lt1"/>
              </a:solidFill>
              <a:latin typeface="Rajdhani"/>
              <a:ea typeface="Rajdhani"/>
              <a:cs typeface="Rajdhani"/>
              <a:sym typeface="Rajdhani"/>
            </a:endParaRPr>
          </a:p>
          <a:p>
            <a:pPr indent="-304800" lvl="0" marL="457200" rtl="0" algn="l">
              <a:spcBef>
                <a:spcPts val="0"/>
              </a:spcBef>
              <a:spcAft>
                <a:spcPts val="0"/>
              </a:spcAft>
              <a:buClr>
                <a:srgbClr val="00C3B1"/>
              </a:buClr>
              <a:buSzPts val="1200"/>
              <a:buFont typeface="Rajdhani"/>
              <a:buChar char="-"/>
            </a:pPr>
            <a:r>
              <a:rPr b="1" lang="en" sz="1200">
                <a:solidFill>
                  <a:srgbClr val="00C3B1"/>
                </a:solidFill>
                <a:latin typeface="Rajdhani"/>
                <a:ea typeface="Rajdhani"/>
                <a:cs typeface="Rajdhani"/>
                <a:sym typeface="Rajdhani"/>
              </a:rPr>
              <a:t>Goal: Attract young adults to take loans given that they are not likely to default on loans if they have worked 1 to 4 years</a:t>
            </a:r>
            <a:endParaRPr b="1" sz="1200">
              <a:solidFill>
                <a:srgbClr val="00C3B1"/>
              </a:solidFill>
              <a:latin typeface="Rajdhani"/>
              <a:ea typeface="Rajdhani"/>
              <a:cs typeface="Rajdhani"/>
              <a:sym typeface="Rajdhani"/>
            </a:endParaRPr>
          </a:p>
          <a:p>
            <a:pPr indent="-304800" lvl="0" marL="457200" rtl="0" algn="l">
              <a:spcBef>
                <a:spcPts val="0"/>
              </a:spcBef>
              <a:spcAft>
                <a:spcPts val="0"/>
              </a:spcAft>
              <a:buClr>
                <a:srgbClr val="00C3B1"/>
              </a:buClr>
              <a:buSzPts val="1200"/>
              <a:buFont typeface="Rajdhani"/>
              <a:buChar char="-"/>
            </a:pPr>
            <a:r>
              <a:rPr b="1" lang="en" sz="1200">
                <a:solidFill>
                  <a:srgbClr val="00C3B1"/>
                </a:solidFill>
                <a:latin typeface="Rajdhani"/>
                <a:ea typeface="Rajdhani"/>
                <a:cs typeface="Rajdhani"/>
                <a:sym typeface="Rajdhani"/>
              </a:rPr>
              <a:t>Offer new loan products: Work-Study Programme Loans that encourages working young adults to continue upskilling</a:t>
            </a:r>
            <a:endParaRPr b="1" sz="1200">
              <a:solidFill>
                <a:srgbClr val="00C3B1"/>
              </a:solidFill>
              <a:latin typeface="Rajdhani"/>
              <a:ea typeface="Rajdhani"/>
              <a:cs typeface="Rajdhani"/>
              <a:sym typeface="Rajdhan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44"/>
          <p:cNvSpPr txBox="1"/>
          <p:nvPr>
            <p:ph type="title"/>
          </p:nvPr>
        </p:nvSpPr>
        <p:spPr>
          <a:xfrm>
            <a:off x="405125" y="420925"/>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00C3B1"/>
                </a:solidFill>
                <a:latin typeface="Rajdhani"/>
                <a:ea typeface="Rajdhani"/>
                <a:cs typeface="Rajdhani"/>
                <a:sym typeface="Rajdhani"/>
              </a:rPr>
              <a:t>1.2A Number of Unique Values &amp; Actual Value of Each Feature</a:t>
            </a:r>
            <a:endParaRPr b="1" sz="2500">
              <a:solidFill>
                <a:srgbClr val="00C3B1"/>
              </a:solidFill>
              <a:latin typeface="Rajdhani"/>
              <a:ea typeface="Rajdhani"/>
              <a:cs typeface="Rajdhani"/>
              <a:sym typeface="Rajdhani"/>
            </a:endParaRPr>
          </a:p>
        </p:txBody>
      </p:sp>
      <p:grpSp>
        <p:nvGrpSpPr>
          <p:cNvPr id="888" name="Google Shape;888;p44"/>
          <p:cNvGrpSpPr/>
          <p:nvPr/>
        </p:nvGrpSpPr>
        <p:grpSpPr>
          <a:xfrm>
            <a:off x="884939" y="1415859"/>
            <a:ext cx="88550" cy="2637901"/>
            <a:chOff x="929875" y="1415859"/>
            <a:chExt cx="88550" cy="2637901"/>
          </a:xfrm>
        </p:grpSpPr>
        <p:sp>
          <p:nvSpPr>
            <p:cNvPr id="889" name="Google Shape;889;p44"/>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44"/>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892" name="Google Shape;892;p44"/>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3" name="Google Shape;893;p44"/>
          <p:cNvCxnSpPr>
            <a:stCxn id="892"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pic>
        <p:nvPicPr>
          <p:cNvPr id="894" name="Google Shape;894;p44"/>
          <p:cNvPicPr preferRelativeResize="0"/>
          <p:nvPr/>
        </p:nvPicPr>
        <p:blipFill>
          <a:blip r:embed="rId3">
            <a:alphaModFix/>
          </a:blip>
          <a:stretch>
            <a:fillRect/>
          </a:stretch>
        </p:blipFill>
        <p:spPr>
          <a:xfrm>
            <a:off x="1122725" y="1366727"/>
            <a:ext cx="4860000" cy="2836800"/>
          </a:xfrm>
          <a:prstGeom prst="roundRect">
            <a:avLst>
              <a:gd fmla="val 16667" name="adj"/>
            </a:avLst>
          </a:prstGeom>
          <a:noFill/>
          <a:ln cap="flat" cmpd="sng" w="28575">
            <a:solidFill>
              <a:schemeClr val="lt1"/>
            </a:solidFill>
            <a:prstDash val="solid"/>
            <a:round/>
            <a:headEnd len="sm" w="sm" type="none"/>
            <a:tailEnd len="sm" w="sm" type="none"/>
          </a:ln>
        </p:spPr>
      </p:pic>
      <p:sp>
        <p:nvSpPr>
          <p:cNvPr id="895" name="Google Shape;895;p44"/>
          <p:cNvSpPr/>
          <p:nvPr/>
        </p:nvSpPr>
        <p:spPr>
          <a:xfrm>
            <a:off x="1192900" y="2585150"/>
            <a:ext cx="2041800" cy="91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1073600" y="3396250"/>
            <a:ext cx="3634800" cy="435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txBox="1"/>
          <p:nvPr/>
        </p:nvSpPr>
        <p:spPr>
          <a:xfrm>
            <a:off x="6131950" y="2036200"/>
            <a:ext cx="2463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Example of Output from the following code:</a:t>
            </a:r>
            <a:endParaRPr b="1">
              <a:solidFill>
                <a:schemeClr val="lt1"/>
              </a:solidFill>
              <a:latin typeface="Rajdhani"/>
              <a:ea typeface="Rajdhani"/>
              <a:cs typeface="Rajdhani"/>
              <a:sym typeface="Rajdhani"/>
            </a:endParaRPr>
          </a:p>
          <a:p>
            <a:pPr indent="0" lvl="0" marL="0" rtl="0" algn="l">
              <a:spcBef>
                <a:spcPts val="0"/>
              </a:spcBef>
              <a:spcAft>
                <a:spcPts val="0"/>
              </a:spcAft>
              <a:buNone/>
            </a:pPr>
            <a:r>
              <a:rPr b="1" lang="en" sz="1200">
                <a:latin typeface="Rajdhani"/>
                <a:ea typeface="Rajdhani"/>
                <a:cs typeface="Rajdhani"/>
                <a:sym typeface="Rajdhani"/>
              </a:rPr>
              <a:t>No. of unique values in Account Status Column = 4</a:t>
            </a:r>
            <a:endParaRPr b="1" sz="1200">
              <a:latin typeface="Rajdhani"/>
              <a:ea typeface="Rajdhani"/>
              <a:cs typeface="Rajdhani"/>
              <a:sym typeface="Rajdhani"/>
            </a:endParaRPr>
          </a:p>
          <a:p>
            <a:pPr indent="0" lvl="0" marL="0" rtl="0" algn="l">
              <a:spcBef>
                <a:spcPts val="0"/>
              </a:spcBef>
              <a:spcAft>
                <a:spcPts val="0"/>
              </a:spcAft>
              <a:buNone/>
            </a:pPr>
            <a:r>
              <a:t/>
            </a:r>
            <a:endParaRPr b="1" sz="1200">
              <a:latin typeface="Rajdhani"/>
              <a:ea typeface="Rajdhani"/>
              <a:cs typeface="Rajdhani"/>
              <a:sym typeface="Rajdhani"/>
            </a:endParaRPr>
          </a:p>
          <a:p>
            <a:pPr indent="0" lvl="0" marL="0" rtl="0" algn="l">
              <a:spcBef>
                <a:spcPts val="0"/>
              </a:spcBef>
              <a:spcAft>
                <a:spcPts val="0"/>
              </a:spcAft>
              <a:buNone/>
            </a:pPr>
            <a:r>
              <a:rPr b="1" lang="en" sz="1200">
                <a:latin typeface="Rajdhani"/>
                <a:ea typeface="Rajdhani"/>
                <a:cs typeface="Rajdhani"/>
                <a:sym typeface="Rajdhani"/>
              </a:rPr>
              <a:t>Actual Unique values in Credit History Column = [‘all credits at this bank paid back duly’,...]</a:t>
            </a:r>
            <a:endParaRPr b="1" sz="1200">
              <a:latin typeface="Rajdhani"/>
              <a:ea typeface="Rajdhani"/>
              <a:cs typeface="Rajdhani"/>
              <a:sym typeface="Rajdhani"/>
            </a:endParaRPr>
          </a:p>
        </p:txBody>
      </p:sp>
      <p:cxnSp>
        <p:nvCxnSpPr>
          <p:cNvPr id="898" name="Google Shape;898;p44"/>
          <p:cNvCxnSpPr>
            <a:stCxn id="895" idx="3"/>
          </p:cNvCxnSpPr>
          <p:nvPr/>
        </p:nvCxnSpPr>
        <p:spPr>
          <a:xfrm>
            <a:off x="3234700" y="2630750"/>
            <a:ext cx="2877300" cy="14700"/>
          </a:xfrm>
          <a:prstGeom prst="straightConnector1">
            <a:avLst/>
          </a:prstGeom>
          <a:noFill/>
          <a:ln cap="flat" cmpd="sng" w="28575">
            <a:solidFill>
              <a:srgbClr val="FF6B65"/>
            </a:solidFill>
            <a:prstDash val="solid"/>
            <a:round/>
            <a:headEnd len="med" w="med" type="none"/>
            <a:tailEnd len="med" w="med" type="triangle"/>
          </a:ln>
        </p:spPr>
      </p:cxnSp>
      <p:cxnSp>
        <p:nvCxnSpPr>
          <p:cNvPr id="899" name="Google Shape;899;p44"/>
          <p:cNvCxnSpPr/>
          <p:nvPr/>
        </p:nvCxnSpPr>
        <p:spPr>
          <a:xfrm>
            <a:off x="4631250" y="3396250"/>
            <a:ext cx="1502400" cy="14700"/>
          </a:xfrm>
          <a:prstGeom prst="straightConnector1">
            <a:avLst/>
          </a:prstGeom>
          <a:noFill/>
          <a:ln cap="flat" cmpd="sng" w="28575">
            <a:solidFill>
              <a:srgbClr val="FF6B65"/>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89"/>
          <p:cNvSpPr txBox="1"/>
          <p:nvPr>
            <p:ph type="title"/>
          </p:nvPr>
        </p:nvSpPr>
        <p:spPr>
          <a:xfrm>
            <a:off x="876088" y="540000"/>
            <a:ext cx="73917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ajdhani"/>
                <a:ea typeface="Rajdhani"/>
                <a:cs typeface="Rajdhani"/>
                <a:sym typeface="Rajdhani"/>
              </a:rPr>
              <a:t>4.4A </a:t>
            </a:r>
            <a:r>
              <a:rPr b="1" lang="en">
                <a:latin typeface="Rajdhani"/>
                <a:ea typeface="Rajdhani"/>
                <a:cs typeface="Rajdhani"/>
                <a:sym typeface="Rajdhani"/>
              </a:rPr>
              <a:t>Interpretation of </a:t>
            </a:r>
            <a:r>
              <a:rPr b="1" lang="en">
                <a:solidFill>
                  <a:srgbClr val="00C3B1"/>
                </a:solidFill>
                <a:latin typeface="Rajdhani"/>
                <a:ea typeface="Rajdhani"/>
                <a:cs typeface="Rajdhani"/>
                <a:sym typeface="Rajdhani"/>
              </a:rPr>
              <a:t>K-Means Clustering Model 3.4A </a:t>
            </a:r>
            <a:r>
              <a:rPr lang="en"/>
              <a:t> </a:t>
            </a:r>
            <a:endParaRPr/>
          </a:p>
        </p:txBody>
      </p:sp>
      <p:pic>
        <p:nvPicPr>
          <p:cNvPr id="1495" name="Google Shape;1495;p89"/>
          <p:cNvPicPr preferRelativeResize="0"/>
          <p:nvPr/>
        </p:nvPicPr>
        <p:blipFill>
          <a:blip r:embed="rId3">
            <a:alphaModFix/>
          </a:blip>
          <a:stretch>
            <a:fillRect/>
          </a:stretch>
        </p:blipFill>
        <p:spPr>
          <a:xfrm>
            <a:off x="138125" y="1059275"/>
            <a:ext cx="3867950" cy="2009700"/>
          </a:xfrm>
          <a:prstGeom prst="rect">
            <a:avLst/>
          </a:prstGeom>
          <a:noFill/>
          <a:ln cap="flat" cmpd="sng" w="19050">
            <a:solidFill>
              <a:srgbClr val="00C3B1"/>
            </a:solidFill>
            <a:prstDash val="solid"/>
            <a:round/>
            <a:headEnd len="sm" w="sm" type="none"/>
            <a:tailEnd len="sm" w="sm" type="none"/>
          </a:ln>
        </p:spPr>
      </p:pic>
      <p:pic>
        <p:nvPicPr>
          <p:cNvPr id="1496" name="Google Shape;1496;p89"/>
          <p:cNvPicPr preferRelativeResize="0"/>
          <p:nvPr/>
        </p:nvPicPr>
        <p:blipFill>
          <a:blip r:embed="rId4">
            <a:alphaModFix/>
          </a:blip>
          <a:stretch>
            <a:fillRect/>
          </a:stretch>
        </p:blipFill>
        <p:spPr>
          <a:xfrm>
            <a:off x="4177800" y="1056175"/>
            <a:ext cx="4275724" cy="1983175"/>
          </a:xfrm>
          <a:prstGeom prst="rect">
            <a:avLst/>
          </a:prstGeom>
          <a:noFill/>
          <a:ln cap="flat" cmpd="sng" w="19050">
            <a:solidFill>
              <a:srgbClr val="00C3B1"/>
            </a:solidFill>
            <a:prstDash val="solid"/>
            <a:round/>
            <a:headEnd len="sm" w="sm" type="none"/>
            <a:tailEnd len="sm" w="sm" type="none"/>
          </a:ln>
        </p:spPr>
      </p:pic>
      <p:pic>
        <p:nvPicPr>
          <p:cNvPr id="1497" name="Google Shape;1497;p89"/>
          <p:cNvPicPr preferRelativeResize="0"/>
          <p:nvPr/>
        </p:nvPicPr>
        <p:blipFill>
          <a:blip r:embed="rId5">
            <a:alphaModFix/>
          </a:blip>
          <a:stretch>
            <a:fillRect/>
          </a:stretch>
        </p:blipFill>
        <p:spPr>
          <a:xfrm>
            <a:off x="138125" y="3167050"/>
            <a:ext cx="3867951" cy="1816900"/>
          </a:xfrm>
          <a:prstGeom prst="rect">
            <a:avLst/>
          </a:prstGeom>
          <a:noFill/>
          <a:ln cap="flat" cmpd="sng" w="19050">
            <a:solidFill>
              <a:srgbClr val="00C3B1"/>
            </a:solidFill>
            <a:prstDash val="solid"/>
            <a:round/>
            <a:headEnd len="sm" w="sm" type="none"/>
            <a:tailEnd len="sm" w="sm" type="none"/>
          </a:ln>
        </p:spPr>
      </p:pic>
      <p:sp>
        <p:nvSpPr>
          <p:cNvPr id="1498" name="Google Shape;1498;p89"/>
          <p:cNvSpPr txBox="1"/>
          <p:nvPr/>
        </p:nvSpPr>
        <p:spPr>
          <a:xfrm>
            <a:off x="4034700" y="3105700"/>
            <a:ext cx="69693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C2E3A"/>
                </a:solidFill>
                <a:latin typeface="Rajdhani"/>
                <a:ea typeface="Rajdhani"/>
                <a:cs typeface="Rajdhani"/>
                <a:sym typeface="Rajdhani"/>
              </a:rPr>
              <a:t>Clusters Findings: </a:t>
            </a:r>
            <a:endParaRPr b="1" sz="1300">
              <a:solidFill>
                <a:srgbClr val="0C2E3A"/>
              </a:solidFill>
              <a:latin typeface="Rajdhani"/>
              <a:ea typeface="Rajdhani"/>
              <a:cs typeface="Rajdhani"/>
              <a:sym typeface="Rajdhani"/>
            </a:endParaRPr>
          </a:p>
          <a:p>
            <a:pPr indent="0" lvl="0" marL="0" rtl="0" algn="l">
              <a:spcBef>
                <a:spcPts val="0"/>
              </a:spcBef>
              <a:spcAft>
                <a:spcPts val="0"/>
              </a:spcAft>
              <a:buNone/>
            </a:pPr>
            <a:r>
              <a:rPr b="1" lang="en" sz="1000">
                <a:solidFill>
                  <a:srgbClr val="0C2E3A"/>
                </a:solidFill>
                <a:latin typeface="Rajdhani"/>
                <a:ea typeface="Rajdhani"/>
                <a:cs typeface="Rajdhani"/>
                <a:sym typeface="Rajdhani"/>
              </a:rPr>
              <a:t>Cluster 0 - (Medium Credit Amount + Low Number of Existing Credit + High Credit History)</a:t>
            </a:r>
            <a:endParaRPr b="1" sz="1000">
              <a:solidFill>
                <a:srgbClr val="0C2E3A"/>
              </a:solidFill>
              <a:latin typeface="Rajdhani"/>
              <a:ea typeface="Rajdhani"/>
              <a:cs typeface="Rajdhani"/>
              <a:sym typeface="Rajdhani"/>
            </a:endParaRPr>
          </a:p>
          <a:p>
            <a:pPr indent="0" lvl="0" marL="0" rtl="0" algn="l">
              <a:spcBef>
                <a:spcPts val="0"/>
              </a:spcBef>
              <a:spcAft>
                <a:spcPts val="0"/>
              </a:spcAft>
              <a:buNone/>
            </a:pPr>
            <a:r>
              <a:rPr b="1" lang="en" sz="1000">
                <a:solidFill>
                  <a:srgbClr val="0C2E3A"/>
                </a:solidFill>
                <a:latin typeface="Rajdhani"/>
                <a:ea typeface="Rajdhani"/>
                <a:cs typeface="Rajdhani"/>
                <a:sym typeface="Rajdhani"/>
              </a:rPr>
              <a:t>Cluster 1 - (Low Credit Amount + High Number of Existing Credit + Low Credit History)</a:t>
            </a:r>
            <a:endParaRPr b="1" sz="1000">
              <a:solidFill>
                <a:srgbClr val="0C2E3A"/>
              </a:solidFill>
              <a:latin typeface="Rajdhani"/>
              <a:ea typeface="Rajdhani"/>
              <a:cs typeface="Rajdhani"/>
              <a:sym typeface="Rajdhani"/>
            </a:endParaRPr>
          </a:p>
          <a:p>
            <a:pPr indent="0" lvl="0" marL="0" rtl="0" algn="l">
              <a:spcBef>
                <a:spcPts val="0"/>
              </a:spcBef>
              <a:spcAft>
                <a:spcPts val="0"/>
              </a:spcAft>
              <a:buNone/>
            </a:pPr>
            <a:r>
              <a:rPr b="1" lang="en" sz="1000">
                <a:solidFill>
                  <a:srgbClr val="0C2E3A"/>
                </a:solidFill>
                <a:latin typeface="Rajdhani"/>
                <a:ea typeface="Rajdhani"/>
                <a:cs typeface="Rajdhani"/>
                <a:sym typeface="Rajdhani"/>
              </a:rPr>
              <a:t>Cluster 2 - (High Credit Amount + High Number of Existing Credit + Low Credit History)</a:t>
            </a:r>
            <a:endParaRPr b="1" sz="1000">
              <a:solidFill>
                <a:srgbClr val="0C2E3A"/>
              </a:solidFill>
              <a:latin typeface="Rajdhani"/>
              <a:ea typeface="Rajdhani"/>
              <a:cs typeface="Rajdhani"/>
              <a:sym typeface="Rajdhani"/>
            </a:endParaRPr>
          </a:p>
          <a:p>
            <a:pPr indent="0" lvl="0" marL="0" rtl="0" algn="l">
              <a:spcBef>
                <a:spcPts val="0"/>
              </a:spcBef>
              <a:spcAft>
                <a:spcPts val="0"/>
              </a:spcAft>
              <a:buNone/>
            </a:pPr>
            <a:r>
              <a:rPr b="1" lang="en" sz="1000">
                <a:solidFill>
                  <a:srgbClr val="0C2E3A"/>
                </a:solidFill>
                <a:latin typeface="Rajdhani"/>
                <a:ea typeface="Rajdhani"/>
                <a:cs typeface="Rajdhani"/>
                <a:sym typeface="Rajdhani"/>
              </a:rPr>
              <a:t>Cluster 3 - (Low Credit Amount + Low Number of Existing Credit + High Credit History)</a:t>
            </a:r>
            <a:endParaRPr b="1" sz="1000">
              <a:solidFill>
                <a:srgbClr val="0C2E3A"/>
              </a:solidFill>
              <a:latin typeface="Rajdhani"/>
              <a:ea typeface="Rajdhani"/>
              <a:cs typeface="Rajdhani"/>
              <a:sym typeface="Rajdhani"/>
            </a:endParaRPr>
          </a:p>
          <a:p>
            <a:pPr indent="0" lvl="0" marL="0" rtl="0" algn="l">
              <a:spcBef>
                <a:spcPts val="0"/>
              </a:spcBef>
              <a:spcAft>
                <a:spcPts val="0"/>
              </a:spcAft>
              <a:buNone/>
            </a:pPr>
            <a:r>
              <a:rPr b="1" lang="en" sz="1000">
                <a:solidFill>
                  <a:srgbClr val="0C2E3A"/>
                </a:solidFill>
                <a:latin typeface="Rajdhani"/>
                <a:ea typeface="Rajdhani"/>
                <a:cs typeface="Rajdhani"/>
                <a:sym typeface="Rajdhani"/>
              </a:rPr>
              <a:t>Cluster 4 - (Medium Credit Amount + Low Number of Existing Credit + Low Credit History)</a:t>
            </a:r>
            <a:endParaRPr b="1" sz="1000">
              <a:solidFill>
                <a:srgbClr val="0C2E3A"/>
              </a:solidFill>
              <a:latin typeface="Rajdhani"/>
              <a:ea typeface="Rajdhani"/>
              <a:cs typeface="Rajdhani"/>
              <a:sym typeface="Rajdhani"/>
            </a:endParaRPr>
          </a:p>
          <a:p>
            <a:pPr indent="0" lvl="0" marL="0" rtl="0" algn="l">
              <a:spcBef>
                <a:spcPts val="0"/>
              </a:spcBef>
              <a:spcAft>
                <a:spcPts val="0"/>
              </a:spcAft>
              <a:buNone/>
            </a:pPr>
            <a:r>
              <a:rPr b="1" lang="en" sz="1000">
                <a:solidFill>
                  <a:srgbClr val="0C2E3A"/>
                </a:solidFill>
                <a:latin typeface="Rajdhani"/>
                <a:ea typeface="Rajdhani"/>
                <a:cs typeface="Rajdhani"/>
                <a:sym typeface="Rajdhani"/>
              </a:rPr>
              <a:t>Cluster 5 - (Medium Credit Amount + High Number of Existing Credit + High Credit History)</a:t>
            </a:r>
            <a:endParaRPr b="1" sz="1000">
              <a:solidFill>
                <a:srgbClr val="0C2E3A"/>
              </a:solidFill>
              <a:latin typeface="Rajdhani"/>
              <a:ea typeface="Rajdhani"/>
              <a:cs typeface="Rajdhani"/>
              <a:sym typeface="Rajdhan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90"/>
          <p:cNvSpPr txBox="1"/>
          <p:nvPr>
            <p:ph type="title"/>
          </p:nvPr>
        </p:nvSpPr>
        <p:spPr>
          <a:xfrm>
            <a:off x="876088" y="540000"/>
            <a:ext cx="73917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ajdhani"/>
                <a:ea typeface="Rajdhani"/>
                <a:cs typeface="Rajdhani"/>
                <a:sym typeface="Rajdhani"/>
              </a:rPr>
              <a:t>4.4B Interpretation of </a:t>
            </a:r>
            <a:r>
              <a:rPr b="1" lang="en">
                <a:solidFill>
                  <a:srgbClr val="00C3B1"/>
                </a:solidFill>
                <a:latin typeface="Rajdhani"/>
                <a:ea typeface="Rajdhani"/>
                <a:cs typeface="Rajdhani"/>
                <a:sym typeface="Rajdhani"/>
              </a:rPr>
              <a:t>K-Means Clustering Model 3.4A </a:t>
            </a:r>
            <a:r>
              <a:rPr lang="en"/>
              <a:t> </a:t>
            </a:r>
            <a:endParaRPr/>
          </a:p>
        </p:txBody>
      </p:sp>
      <p:graphicFrame>
        <p:nvGraphicFramePr>
          <p:cNvPr id="1504" name="Google Shape;1504;p90"/>
          <p:cNvGraphicFramePr/>
          <p:nvPr/>
        </p:nvGraphicFramePr>
        <p:xfrm>
          <a:off x="118313" y="1020683"/>
          <a:ext cx="3000000" cy="3000000"/>
        </p:xfrm>
        <a:graphic>
          <a:graphicData uri="http://schemas.openxmlformats.org/drawingml/2006/table">
            <a:tbl>
              <a:tblPr>
                <a:noFill/>
                <a:tableStyleId>{BF7CB181-CB4F-4FE3-BE98-B2167610D3A3}</a:tableStyleId>
              </a:tblPr>
              <a:tblGrid>
                <a:gridCol w="3298275"/>
                <a:gridCol w="2835900"/>
                <a:gridCol w="2648025"/>
              </a:tblGrid>
              <a:tr h="317275">
                <a:tc>
                  <a:txBody>
                    <a:bodyPr/>
                    <a:lstStyle/>
                    <a:p>
                      <a:pPr indent="0" lvl="0" marL="0" rtl="0" algn="ctr">
                        <a:spcBef>
                          <a:spcPts val="0"/>
                        </a:spcBef>
                        <a:spcAft>
                          <a:spcPts val="0"/>
                        </a:spcAft>
                        <a:buNone/>
                      </a:pPr>
                      <a:r>
                        <a:rPr b="1" lang="en" sz="1000">
                          <a:solidFill>
                            <a:schemeClr val="accent6"/>
                          </a:solidFill>
                          <a:latin typeface="Rajdhani"/>
                          <a:ea typeface="Rajdhani"/>
                          <a:cs typeface="Rajdhani"/>
                          <a:sym typeface="Rajdhani"/>
                        </a:rPr>
                        <a:t>Cluster Number</a:t>
                      </a:r>
                      <a:endParaRPr b="1" sz="1000">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sz="1000">
                          <a:solidFill>
                            <a:schemeClr val="accent6"/>
                          </a:solidFill>
                          <a:latin typeface="Rajdhani"/>
                          <a:ea typeface="Rajdhani"/>
                          <a:cs typeface="Rajdhani"/>
                          <a:sym typeface="Rajdhani"/>
                        </a:rPr>
                        <a:t>Description</a:t>
                      </a:r>
                      <a:endParaRPr b="1" sz="1000">
                        <a:solidFill>
                          <a:schemeClr val="accent6"/>
                        </a:solidFill>
                        <a:latin typeface="Rajdhani"/>
                        <a:ea typeface="Rajdhani"/>
                        <a:cs typeface="Rajdhani"/>
                        <a:sym typeface="Rajdhani"/>
                      </a:endParaRPr>
                    </a:p>
                  </a:txBody>
                  <a:tcPr marT="91425" marB="91425" marR="91425" marL="91425">
                    <a:solidFill>
                      <a:srgbClr val="00C3B1"/>
                    </a:solidFill>
                  </a:tcPr>
                </a:tc>
                <a:tc>
                  <a:txBody>
                    <a:bodyPr/>
                    <a:lstStyle/>
                    <a:p>
                      <a:pPr indent="0" lvl="0" marL="0" rtl="0" algn="ctr">
                        <a:spcBef>
                          <a:spcPts val="0"/>
                        </a:spcBef>
                        <a:spcAft>
                          <a:spcPts val="0"/>
                        </a:spcAft>
                        <a:buNone/>
                      </a:pPr>
                      <a:r>
                        <a:rPr b="1" lang="en" sz="1000">
                          <a:solidFill>
                            <a:schemeClr val="accent6"/>
                          </a:solidFill>
                          <a:latin typeface="Rajdhani"/>
                          <a:ea typeface="Rajdhani"/>
                          <a:cs typeface="Rajdhani"/>
                          <a:sym typeface="Rajdhani"/>
                        </a:rPr>
                        <a:t>Analytics/Interpretation (RELATIVE)</a:t>
                      </a:r>
                      <a:endParaRPr b="1" sz="1000">
                        <a:solidFill>
                          <a:schemeClr val="accent6"/>
                        </a:solidFill>
                        <a:latin typeface="Rajdhani"/>
                        <a:ea typeface="Rajdhani"/>
                        <a:cs typeface="Rajdhani"/>
                        <a:sym typeface="Rajdhani"/>
                      </a:endParaRPr>
                    </a:p>
                  </a:txBody>
                  <a:tcPr marT="91425" marB="91425" marR="91425" marL="91425">
                    <a:solidFill>
                      <a:srgbClr val="00C3B1"/>
                    </a:solidFill>
                  </a:tcPr>
                </a:tc>
              </a:tr>
              <a:tr h="572250">
                <a:tc>
                  <a:txBody>
                    <a:bodyPr/>
                    <a:lstStyle/>
                    <a:p>
                      <a:pPr indent="0" lvl="0" marL="0" rtl="0" algn="ctr">
                        <a:spcBef>
                          <a:spcPts val="0"/>
                        </a:spcBef>
                        <a:spcAft>
                          <a:spcPts val="0"/>
                        </a:spcAft>
                        <a:buNone/>
                      </a:pPr>
                      <a:r>
                        <a:rPr b="1" lang="en" sz="900">
                          <a:solidFill>
                            <a:srgbClr val="0C2E3A"/>
                          </a:solidFill>
                          <a:latin typeface="Rajdhani"/>
                          <a:ea typeface="Rajdhani"/>
                          <a:cs typeface="Rajdhani"/>
                          <a:sym typeface="Rajdhani"/>
                        </a:rPr>
                        <a:t>Cluster 0: Medium Credit Amount, Low Number of Existing Credit, High Credit History</a:t>
                      </a:r>
                      <a:endParaRPr b="1" sz="9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Median Credit Amount: Approximately $3800, Median no. of Credit: 1, Median Credit History: 2 (Encoded) </a:t>
                      </a:r>
                      <a:endParaRPr b="1" sz="900">
                        <a:latin typeface="Rajdhani"/>
                        <a:ea typeface="Rajdhani"/>
                        <a:cs typeface="Rajdhani"/>
                        <a:sym typeface="Rajdhani"/>
                      </a:endParaRPr>
                    </a:p>
                  </a:txBody>
                  <a:tcPr marT="91425" marB="91425" marR="91425" marL="91425" anchor="ctr">
                    <a:solidFill>
                      <a:schemeClr val="accent1"/>
                    </a:solidFill>
                  </a:tcPr>
                </a:tc>
                <a:tc rowSpan="4">
                  <a:txBody>
                    <a:bodyPr/>
                    <a:lstStyle/>
                    <a:p>
                      <a:pPr indent="0" lvl="0" marL="0" rtl="0" algn="ctr">
                        <a:spcBef>
                          <a:spcPts val="0"/>
                        </a:spcBef>
                        <a:spcAft>
                          <a:spcPts val="0"/>
                        </a:spcAft>
                        <a:buNone/>
                      </a:pPr>
                      <a:r>
                        <a:rPr b="1" lang="en" sz="1000">
                          <a:latin typeface="Rajdhani"/>
                          <a:ea typeface="Rajdhani"/>
                          <a:cs typeface="Rajdhani"/>
                          <a:sym typeface="Rajdhani"/>
                        </a:rPr>
                        <a:t>In general, </a:t>
                      </a:r>
                      <a:r>
                        <a:rPr b="1" lang="en" sz="1000">
                          <a:latin typeface="Rajdhani"/>
                          <a:ea typeface="Rajdhani"/>
                          <a:cs typeface="Rajdhani"/>
                          <a:sym typeface="Rajdhani"/>
                        </a:rPr>
                        <a:t>customers with multiple credits have a higher chance of defaulting on loans compared to customers holding onto a single loan regardless of the amount of money borrowed</a:t>
                      </a:r>
                      <a:endParaRPr b="1" sz="1000">
                        <a:latin typeface="Rajdhani"/>
                        <a:ea typeface="Rajdhani"/>
                        <a:cs typeface="Rajdhani"/>
                        <a:sym typeface="Rajdhani"/>
                      </a:endParaRPr>
                    </a:p>
                  </a:txBody>
                  <a:tcPr marT="91425" marB="91425" marR="91425" marL="91425" anchor="ctr">
                    <a:solidFill>
                      <a:schemeClr val="accent1"/>
                    </a:solidFill>
                  </a:tcPr>
                </a:tc>
              </a:tr>
              <a:tr h="502900">
                <a:tc>
                  <a:txBody>
                    <a:bodyPr/>
                    <a:lstStyle/>
                    <a:p>
                      <a:pPr indent="0" lvl="0" marL="0" rtl="0" algn="ctr">
                        <a:spcBef>
                          <a:spcPts val="0"/>
                        </a:spcBef>
                        <a:spcAft>
                          <a:spcPts val="0"/>
                        </a:spcAft>
                        <a:buNone/>
                      </a:pPr>
                      <a:r>
                        <a:rPr b="1" lang="en" sz="900">
                          <a:solidFill>
                            <a:srgbClr val="0C2E3A"/>
                          </a:solidFill>
                          <a:latin typeface="Rajdhani"/>
                          <a:ea typeface="Rajdhani"/>
                          <a:cs typeface="Rajdhani"/>
                          <a:sym typeface="Rajdhani"/>
                        </a:rPr>
                        <a:t>Cluster 1: Low Credit Amount, High Number of Existing Credit, </a:t>
                      </a:r>
                      <a:endParaRPr b="1" sz="900">
                        <a:solidFill>
                          <a:srgbClr val="0C2E3A"/>
                        </a:solidFill>
                        <a:latin typeface="Rajdhani"/>
                        <a:ea typeface="Rajdhani"/>
                        <a:cs typeface="Rajdhani"/>
                        <a:sym typeface="Rajdhani"/>
                      </a:endParaRPr>
                    </a:p>
                    <a:p>
                      <a:pPr indent="0" lvl="0" marL="0" rtl="0" algn="ctr">
                        <a:spcBef>
                          <a:spcPts val="0"/>
                        </a:spcBef>
                        <a:spcAft>
                          <a:spcPts val="0"/>
                        </a:spcAft>
                        <a:buNone/>
                      </a:pPr>
                      <a:r>
                        <a:rPr b="1" lang="en" sz="900">
                          <a:solidFill>
                            <a:srgbClr val="0C2E3A"/>
                          </a:solidFill>
                          <a:latin typeface="Rajdhani"/>
                          <a:ea typeface="Rajdhani"/>
                          <a:cs typeface="Rajdhani"/>
                          <a:sym typeface="Rajdhani"/>
                        </a:rPr>
                        <a:t>Low Credit History</a:t>
                      </a:r>
                      <a:endParaRPr b="1" sz="9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Median Credit Amount: Approximately $2000 , Median no. of Credit: 2, Median Credit History: 0 (Encoded)</a:t>
                      </a:r>
                      <a:endParaRPr b="1" sz="900">
                        <a:latin typeface="Rajdhani"/>
                        <a:ea typeface="Rajdhani"/>
                        <a:cs typeface="Rajdhani"/>
                        <a:sym typeface="Rajdhani"/>
                      </a:endParaRPr>
                    </a:p>
                  </a:txBody>
                  <a:tcPr marT="91425" marB="91425" marR="91425" marL="91425" anchor="ctr">
                    <a:solidFill>
                      <a:schemeClr val="accent1"/>
                    </a:solidFill>
                  </a:tcPr>
                </a:tc>
                <a:tc vMerge="1"/>
              </a:tr>
              <a:tr h="502900">
                <a:tc>
                  <a:txBody>
                    <a:bodyPr/>
                    <a:lstStyle/>
                    <a:p>
                      <a:pPr indent="0" lvl="0" marL="0" rtl="0" algn="ctr">
                        <a:spcBef>
                          <a:spcPts val="0"/>
                        </a:spcBef>
                        <a:spcAft>
                          <a:spcPts val="0"/>
                        </a:spcAft>
                        <a:buNone/>
                      </a:pPr>
                      <a:r>
                        <a:rPr b="1" lang="en" sz="900">
                          <a:solidFill>
                            <a:srgbClr val="0C2E3A"/>
                          </a:solidFill>
                          <a:latin typeface="Rajdhani"/>
                          <a:ea typeface="Rajdhani"/>
                          <a:cs typeface="Rajdhani"/>
                          <a:sym typeface="Rajdhani"/>
                        </a:rPr>
                        <a:t>Cluster 2: High Credit Amount, High Number of Existing Credit, Low Credit History</a:t>
                      </a:r>
                      <a:endParaRPr b="1" sz="900">
                        <a:solidFill>
                          <a:srgbClr val="0C2E3A"/>
                        </a:solidFill>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Median Credit Amount: Approximately $4900, Median no. of Credit: 2, Median Credit History: 0(Encoded)</a:t>
                      </a:r>
                      <a:endParaRPr b="1" sz="900">
                        <a:latin typeface="Rajdhani"/>
                        <a:ea typeface="Rajdhani"/>
                        <a:cs typeface="Rajdhani"/>
                        <a:sym typeface="Rajdhani"/>
                      </a:endParaRPr>
                    </a:p>
                  </a:txBody>
                  <a:tcPr marT="91425" marB="91425" marR="91425" marL="91425" anchor="ctr">
                    <a:solidFill>
                      <a:schemeClr val="accent1"/>
                    </a:solidFill>
                  </a:tcPr>
                </a:tc>
                <a:tc vMerge="1"/>
              </a:tr>
              <a:tr h="502900">
                <a:tc>
                  <a:txBody>
                    <a:bodyPr/>
                    <a:lstStyle/>
                    <a:p>
                      <a:pPr indent="0" lvl="0" marL="0" rtl="0" algn="ctr">
                        <a:spcBef>
                          <a:spcPts val="0"/>
                        </a:spcBef>
                        <a:spcAft>
                          <a:spcPts val="0"/>
                        </a:spcAft>
                        <a:buNone/>
                      </a:pPr>
                      <a:r>
                        <a:rPr b="1" lang="en" sz="900">
                          <a:solidFill>
                            <a:srgbClr val="0C2E3A"/>
                          </a:solidFill>
                          <a:latin typeface="Rajdhani"/>
                          <a:ea typeface="Rajdhani"/>
                          <a:cs typeface="Rajdhani"/>
                          <a:sym typeface="Rajdhani"/>
                        </a:rPr>
                        <a:t>Cluster 3: Low Credit Amount, Low Number of Existing Credit, </a:t>
                      </a:r>
                      <a:endParaRPr b="1" sz="900">
                        <a:solidFill>
                          <a:srgbClr val="0C2E3A"/>
                        </a:solidFill>
                        <a:latin typeface="Rajdhani"/>
                        <a:ea typeface="Rajdhani"/>
                        <a:cs typeface="Rajdhani"/>
                        <a:sym typeface="Rajdhani"/>
                      </a:endParaRPr>
                    </a:p>
                    <a:p>
                      <a:pPr indent="0" lvl="0" marL="0" rtl="0" algn="ctr">
                        <a:spcBef>
                          <a:spcPts val="0"/>
                        </a:spcBef>
                        <a:spcAft>
                          <a:spcPts val="0"/>
                        </a:spcAft>
                        <a:buNone/>
                      </a:pPr>
                      <a:r>
                        <a:rPr b="1" lang="en" sz="900">
                          <a:solidFill>
                            <a:srgbClr val="0C2E3A"/>
                          </a:solidFill>
                          <a:latin typeface="Rajdhani"/>
                          <a:ea typeface="Rajdhani"/>
                          <a:cs typeface="Rajdhani"/>
                          <a:sym typeface="Rajdhani"/>
                        </a:rPr>
                        <a:t>High Credit History</a:t>
                      </a:r>
                      <a:endParaRPr b="1" sz="900">
                        <a:solidFill>
                          <a:srgbClr val="0C2E3A"/>
                        </a:solidFill>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Median Credit Amount: Approximately $2000, Median no. of Credit: 1, Median Credit History: 2(Encoded)</a:t>
                      </a:r>
                      <a:endParaRPr b="1" sz="900">
                        <a:latin typeface="Rajdhani"/>
                        <a:ea typeface="Rajdhani"/>
                        <a:cs typeface="Rajdhani"/>
                        <a:sym typeface="Rajdhani"/>
                      </a:endParaRPr>
                    </a:p>
                  </a:txBody>
                  <a:tcPr marT="91425" marB="91425" marR="91425" marL="91425" anchor="ctr">
                    <a:solidFill>
                      <a:schemeClr val="accent1"/>
                    </a:solidFill>
                  </a:tcPr>
                </a:tc>
                <a:tc vMerge="1"/>
              </a:tr>
              <a:tr h="502900">
                <a:tc>
                  <a:txBody>
                    <a:bodyPr/>
                    <a:lstStyle/>
                    <a:p>
                      <a:pPr indent="0" lvl="0" marL="0" rtl="0" algn="ctr">
                        <a:spcBef>
                          <a:spcPts val="0"/>
                        </a:spcBef>
                        <a:spcAft>
                          <a:spcPts val="0"/>
                        </a:spcAft>
                        <a:buNone/>
                      </a:pPr>
                      <a:r>
                        <a:rPr b="1" lang="en" sz="900">
                          <a:solidFill>
                            <a:srgbClr val="0C2E3A"/>
                          </a:solidFill>
                          <a:latin typeface="Rajdhani"/>
                          <a:ea typeface="Rajdhani"/>
                          <a:cs typeface="Rajdhani"/>
                          <a:sym typeface="Rajdhani"/>
                        </a:rPr>
                        <a:t>Cluster 4: Medium Credit Amount, Low Number of Existing Credit, Low Credit History</a:t>
                      </a:r>
                      <a:endParaRPr b="1" sz="900">
                        <a:solidFill>
                          <a:srgbClr val="0C2E3A"/>
                        </a:solidFill>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Median Credit Amount: $2500, Median no. of Credit: 1, Median Credit History: 0(Encoded)</a:t>
                      </a:r>
                      <a:endParaRPr b="1" sz="9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Cluster 4 is an exception whereby customers holding on to 1 loan also have a poor credit history</a:t>
                      </a:r>
                      <a:endParaRPr b="1" sz="900">
                        <a:latin typeface="Rajdhani"/>
                        <a:ea typeface="Rajdhani"/>
                        <a:cs typeface="Rajdhani"/>
                        <a:sym typeface="Rajdhani"/>
                      </a:endParaRPr>
                    </a:p>
                  </a:txBody>
                  <a:tcPr marT="91425" marB="91425" marR="91425" marL="91425" anchor="ctr">
                    <a:solidFill>
                      <a:schemeClr val="accent1"/>
                    </a:solidFill>
                  </a:tcPr>
                </a:tc>
              </a:tr>
              <a:tr h="502900">
                <a:tc>
                  <a:txBody>
                    <a:bodyPr/>
                    <a:lstStyle/>
                    <a:p>
                      <a:pPr indent="0" lvl="0" marL="0" rtl="0" algn="ctr">
                        <a:spcBef>
                          <a:spcPts val="0"/>
                        </a:spcBef>
                        <a:spcAft>
                          <a:spcPts val="0"/>
                        </a:spcAft>
                        <a:buNone/>
                      </a:pPr>
                      <a:r>
                        <a:rPr b="1" lang="en" sz="1000">
                          <a:solidFill>
                            <a:srgbClr val="0C2E3A"/>
                          </a:solidFill>
                          <a:latin typeface="Rajdhani"/>
                          <a:ea typeface="Rajdhani"/>
                          <a:cs typeface="Rajdhani"/>
                          <a:sym typeface="Rajdhani"/>
                        </a:rPr>
                        <a:t>Cluster 5: Medium Credit Amount, High Number of Existing Credit, High Credit History</a:t>
                      </a:r>
                      <a:endParaRPr b="1" sz="900">
                        <a:solidFill>
                          <a:srgbClr val="0C2E3A"/>
                        </a:solidFill>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Median Credit Amount: $2900, Median no. of Credit: 2, Median Credit History: 2(Encoded)</a:t>
                      </a:r>
                      <a:endParaRPr b="1" sz="900">
                        <a:latin typeface="Rajdhani"/>
                        <a:ea typeface="Rajdhani"/>
                        <a:cs typeface="Rajdhani"/>
                        <a:sym typeface="Rajdhani"/>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b="1" lang="en" sz="900">
                          <a:latin typeface="Rajdhani"/>
                          <a:ea typeface="Rajdhani"/>
                          <a:cs typeface="Rajdhani"/>
                          <a:sym typeface="Rajdhani"/>
                        </a:rPr>
                        <a:t>Cluster 5 is another </a:t>
                      </a:r>
                      <a:r>
                        <a:rPr b="1" lang="en" sz="900">
                          <a:latin typeface="Rajdhani"/>
                          <a:ea typeface="Rajdhani"/>
                          <a:cs typeface="Rajdhani"/>
                          <a:sym typeface="Rajdhani"/>
                        </a:rPr>
                        <a:t>exception</a:t>
                      </a:r>
                      <a:r>
                        <a:rPr b="1" lang="en" sz="900">
                          <a:latin typeface="Rajdhani"/>
                          <a:ea typeface="Rajdhani"/>
                          <a:cs typeface="Rajdhani"/>
                          <a:sym typeface="Rajdhani"/>
                        </a:rPr>
                        <a:t> whereby customers hold on to more than 1 line of credit but have a good credit history</a:t>
                      </a:r>
                      <a:endParaRPr b="1" sz="900">
                        <a:latin typeface="Rajdhani"/>
                        <a:ea typeface="Rajdhani"/>
                        <a:cs typeface="Rajdhani"/>
                        <a:sym typeface="Rajdhani"/>
                      </a:endParaRPr>
                    </a:p>
                  </a:txBody>
                  <a:tcPr marT="91425" marB="91425" marR="91425" marL="91425" anchor="ctr">
                    <a:solidFill>
                      <a:schemeClr val="accent1"/>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91"/>
          <p:cNvSpPr txBox="1"/>
          <p:nvPr>
            <p:ph type="title"/>
          </p:nvPr>
        </p:nvSpPr>
        <p:spPr>
          <a:xfrm>
            <a:off x="740725" y="540000"/>
            <a:ext cx="7808700" cy="4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ajdhani"/>
                <a:ea typeface="Rajdhani"/>
                <a:cs typeface="Rajdhani"/>
                <a:sym typeface="Rajdhani"/>
              </a:rPr>
              <a:t>4.4C Recommendation based on </a:t>
            </a:r>
            <a:r>
              <a:rPr b="1" lang="en" sz="2200">
                <a:solidFill>
                  <a:srgbClr val="00C3B1"/>
                </a:solidFill>
                <a:latin typeface="Rajdhani"/>
                <a:ea typeface="Rajdhani"/>
                <a:cs typeface="Rajdhani"/>
                <a:sym typeface="Rajdhani"/>
              </a:rPr>
              <a:t>K-Means Clustering Model 3.4A</a:t>
            </a:r>
            <a:r>
              <a:rPr b="1" lang="en">
                <a:solidFill>
                  <a:srgbClr val="00C3B1"/>
                </a:solidFill>
                <a:latin typeface="Rajdhani"/>
                <a:ea typeface="Rajdhani"/>
                <a:cs typeface="Rajdhani"/>
                <a:sym typeface="Rajdhani"/>
              </a:rPr>
              <a:t> </a:t>
            </a:r>
            <a:r>
              <a:rPr lang="en"/>
              <a:t> </a:t>
            </a:r>
            <a:endParaRPr/>
          </a:p>
        </p:txBody>
      </p:sp>
      <p:sp>
        <p:nvSpPr>
          <p:cNvPr id="1510" name="Google Shape;1510;p91"/>
          <p:cNvSpPr txBox="1"/>
          <p:nvPr/>
        </p:nvSpPr>
        <p:spPr>
          <a:xfrm>
            <a:off x="876100" y="1079925"/>
            <a:ext cx="71166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Rajdhani"/>
              <a:buChar char="❏"/>
            </a:pPr>
            <a:r>
              <a:rPr b="1" lang="en" sz="1600">
                <a:solidFill>
                  <a:schemeClr val="lt1"/>
                </a:solidFill>
                <a:latin typeface="Rajdhani"/>
                <a:ea typeface="Rajdhani"/>
                <a:cs typeface="Rajdhani"/>
                <a:sym typeface="Rajdhani"/>
              </a:rPr>
              <a:t>Customers who have multiple line of credit</a:t>
            </a:r>
            <a:endParaRPr b="1" sz="1600">
              <a:solidFill>
                <a:schemeClr val="lt1"/>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Goal: Reduce Risk of loan default</a:t>
            </a:r>
            <a:endParaRPr b="1">
              <a:solidFill>
                <a:srgbClr val="0C2E3A"/>
              </a:solidFill>
              <a:latin typeface="Rajdhani"/>
              <a:ea typeface="Rajdhani"/>
              <a:cs typeface="Rajdhani"/>
              <a:sym typeface="Rajdhani"/>
            </a:endParaRPr>
          </a:p>
          <a:p>
            <a:pPr indent="0" lvl="0" marL="457200" rtl="0" algn="l">
              <a:spcBef>
                <a:spcPts val="0"/>
              </a:spcBef>
              <a:spcAft>
                <a:spcPts val="0"/>
              </a:spcAft>
              <a:buNone/>
            </a:pPr>
            <a:r>
              <a:t/>
            </a:r>
            <a:endParaRPr b="1">
              <a:solidFill>
                <a:srgbClr val="0C2E3A"/>
              </a:solidFill>
              <a:latin typeface="Rajdhani"/>
              <a:ea typeface="Rajdhani"/>
              <a:cs typeface="Rajdhani"/>
              <a:sym typeface="Rajdhani"/>
            </a:endParaRPr>
          </a:p>
          <a:p>
            <a:pPr indent="-330200" lvl="0" marL="457200" rtl="0" algn="l">
              <a:spcBef>
                <a:spcPts val="0"/>
              </a:spcBef>
              <a:spcAft>
                <a:spcPts val="0"/>
              </a:spcAft>
              <a:buClr>
                <a:schemeClr val="lt1"/>
              </a:buClr>
              <a:buSzPts val="1600"/>
              <a:buFont typeface="Rajdhani"/>
              <a:buChar char="❏"/>
            </a:pPr>
            <a:r>
              <a:rPr b="1" lang="en" sz="1600">
                <a:solidFill>
                  <a:schemeClr val="lt1"/>
                </a:solidFill>
                <a:latin typeface="Rajdhani"/>
                <a:ea typeface="Rajdhani"/>
                <a:cs typeface="Rajdhani"/>
                <a:sym typeface="Rajdhani"/>
              </a:rPr>
              <a:t>Customers who have 0 or a single line of credit</a:t>
            </a:r>
            <a:endParaRPr b="1" sz="1600">
              <a:solidFill>
                <a:schemeClr val="lt1"/>
              </a:solidFill>
              <a:latin typeface="Rajdhani"/>
              <a:ea typeface="Rajdhani"/>
              <a:cs typeface="Rajdhani"/>
              <a:sym typeface="Rajdhani"/>
            </a:endParaRPr>
          </a:p>
          <a:p>
            <a:pPr indent="-317500" lvl="0" marL="457200" rtl="0" algn="l">
              <a:spcBef>
                <a:spcPts val="0"/>
              </a:spcBef>
              <a:spcAft>
                <a:spcPts val="0"/>
              </a:spcAft>
              <a:buClr>
                <a:srgbClr val="0C2E3A"/>
              </a:buClr>
              <a:buSzPts val="1400"/>
              <a:buFont typeface="Rajdhani"/>
              <a:buChar char="-"/>
            </a:pPr>
            <a:r>
              <a:rPr b="1" lang="en">
                <a:solidFill>
                  <a:srgbClr val="0C2E3A"/>
                </a:solidFill>
                <a:latin typeface="Rajdhani"/>
                <a:ea typeface="Rajdhani"/>
                <a:cs typeface="Rajdhani"/>
                <a:sym typeface="Rajdhani"/>
              </a:rPr>
              <a:t>Goal: Encourage customers to take on loan </a:t>
            </a:r>
            <a:r>
              <a:rPr b="1" lang="en">
                <a:solidFill>
                  <a:srgbClr val="0C2E3A"/>
                </a:solidFill>
                <a:latin typeface="Rajdhani"/>
                <a:ea typeface="Rajdhani"/>
                <a:cs typeface="Rajdhani"/>
                <a:sym typeface="Rajdhani"/>
              </a:rPr>
              <a:t>while discouraging those with a single line of credit from taking on another loan</a:t>
            </a:r>
            <a:endParaRPr b="1">
              <a:solidFill>
                <a:srgbClr val="0C2E3A"/>
              </a:solidFill>
              <a:latin typeface="Rajdhani"/>
              <a:ea typeface="Rajdhani"/>
              <a:cs typeface="Rajdhani"/>
              <a:sym typeface="Rajdhani"/>
            </a:endParaRPr>
          </a:p>
          <a:p>
            <a:pPr indent="0" lvl="0" marL="0" rtl="0" algn="l">
              <a:spcBef>
                <a:spcPts val="0"/>
              </a:spcBef>
              <a:spcAft>
                <a:spcPts val="0"/>
              </a:spcAft>
              <a:buNone/>
            </a:pPr>
            <a:r>
              <a:t/>
            </a:r>
            <a:endParaRPr b="1">
              <a:solidFill>
                <a:srgbClr val="0C2E3A"/>
              </a:solidFill>
              <a:latin typeface="Rajdhani"/>
              <a:ea typeface="Rajdhani"/>
              <a:cs typeface="Rajdhani"/>
              <a:sym typeface="Rajdhani"/>
            </a:endParaRPr>
          </a:p>
          <a:p>
            <a:pPr indent="-330200" lvl="0" marL="457200" rtl="0" algn="l">
              <a:spcBef>
                <a:spcPts val="0"/>
              </a:spcBef>
              <a:spcAft>
                <a:spcPts val="0"/>
              </a:spcAft>
              <a:buClr>
                <a:srgbClr val="00C3B1"/>
              </a:buClr>
              <a:buSzPts val="1600"/>
              <a:buFont typeface="Rajdhani"/>
              <a:buChar char="❏"/>
            </a:pPr>
            <a:r>
              <a:rPr b="1" lang="en" sz="1600">
                <a:solidFill>
                  <a:srgbClr val="00C3B1"/>
                </a:solidFill>
                <a:latin typeface="Rajdhani"/>
                <a:ea typeface="Rajdhani"/>
                <a:cs typeface="Rajdhani"/>
                <a:sym typeface="Rajdhani"/>
              </a:rPr>
              <a:t>Actionable Plan</a:t>
            </a:r>
            <a:endParaRPr b="1" sz="1600">
              <a:solidFill>
                <a:srgbClr val="00C3B1"/>
              </a:solidFill>
              <a:latin typeface="Rajdhani"/>
              <a:ea typeface="Rajdhani"/>
              <a:cs typeface="Rajdhani"/>
              <a:sym typeface="Rajdhani"/>
            </a:endParaRPr>
          </a:p>
          <a:p>
            <a:pPr indent="-317500" lvl="0" marL="457200" rtl="0" algn="l">
              <a:spcBef>
                <a:spcPts val="0"/>
              </a:spcBef>
              <a:spcAft>
                <a:spcPts val="0"/>
              </a:spcAft>
              <a:buClr>
                <a:srgbClr val="00C3B1"/>
              </a:buClr>
              <a:buSzPts val="1400"/>
              <a:buFont typeface="Rajdhani"/>
              <a:buChar char="-"/>
            </a:pPr>
            <a:r>
              <a:rPr b="1" lang="en">
                <a:solidFill>
                  <a:srgbClr val="00C3B1"/>
                </a:solidFill>
                <a:latin typeface="Rajdhani"/>
                <a:ea typeface="Rajdhani"/>
                <a:cs typeface="Rajdhani"/>
                <a:sym typeface="Rajdhani"/>
              </a:rPr>
              <a:t>Offer attractive and cheap interest rate for bank customers taking on their first loan while increasing the interest rate of subsequent loans taken </a:t>
            </a:r>
            <a:endParaRPr b="1">
              <a:solidFill>
                <a:srgbClr val="00C3B1"/>
              </a:solidFill>
              <a:latin typeface="Rajdhani"/>
              <a:ea typeface="Rajdhani"/>
              <a:cs typeface="Rajdhani"/>
              <a:sym typeface="Rajdhani"/>
            </a:endParaRPr>
          </a:p>
          <a:p>
            <a:pPr indent="-317500" lvl="0" marL="457200" rtl="0" algn="l">
              <a:spcBef>
                <a:spcPts val="0"/>
              </a:spcBef>
              <a:spcAft>
                <a:spcPts val="0"/>
              </a:spcAft>
              <a:buClr>
                <a:srgbClr val="00C3B1"/>
              </a:buClr>
              <a:buSzPts val="1400"/>
              <a:buFont typeface="Rajdhani"/>
              <a:buChar char="-"/>
            </a:pPr>
            <a:r>
              <a:rPr b="1" lang="en">
                <a:solidFill>
                  <a:srgbClr val="00C3B1"/>
                </a:solidFill>
                <a:latin typeface="Rajdhani"/>
                <a:ea typeface="Rajdhani"/>
                <a:cs typeface="Rajdhani"/>
                <a:sym typeface="Rajdhani"/>
              </a:rPr>
              <a:t>Limit customers to collateralized loans from the second loan taken onwards</a:t>
            </a:r>
            <a:endParaRPr b="1">
              <a:solidFill>
                <a:srgbClr val="00C3B1"/>
              </a:solidFill>
              <a:latin typeface="Rajdhani"/>
              <a:ea typeface="Rajdhani"/>
              <a:cs typeface="Rajdhani"/>
              <a:sym typeface="Rajdhan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92"/>
          <p:cNvSpPr txBox="1"/>
          <p:nvPr>
            <p:ph type="ctrTitle"/>
          </p:nvPr>
        </p:nvSpPr>
        <p:spPr>
          <a:xfrm>
            <a:off x="2120100" y="1728425"/>
            <a:ext cx="4903800" cy="129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5"/>
          <p:cNvSpPr txBox="1"/>
          <p:nvPr>
            <p:ph type="title"/>
          </p:nvPr>
        </p:nvSpPr>
        <p:spPr>
          <a:xfrm>
            <a:off x="405125" y="420925"/>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00C3B1"/>
                </a:solidFill>
                <a:latin typeface="Rajdhani"/>
                <a:ea typeface="Rajdhani"/>
                <a:cs typeface="Rajdhani"/>
                <a:sym typeface="Rajdhani"/>
              </a:rPr>
              <a:t>1.2B Identifying Potential Features to Drop from</a:t>
            </a:r>
            <a:endParaRPr b="1" sz="2500">
              <a:solidFill>
                <a:srgbClr val="00C3B1"/>
              </a:solidFill>
              <a:latin typeface="Rajdhani"/>
              <a:ea typeface="Rajdhani"/>
              <a:cs typeface="Rajdhani"/>
              <a:sym typeface="Rajdhani"/>
            </a:endParaRPr>
          </a:p>
          <a:p>
            <a:pPr indent="0" lvl="0" marL="0" rtl="0" algn="ctr">
              <a:spcBef>
                <a:spcPts val="0"/>
              </a:spcBef>
              <a:spcAft>
                <a:spcPts val="0"/>
              </a:spcAft>
              <a:buNone/>
            </a:pPr>
            <a:r>
              <a:rPr b="1" lang="en" sz="2500">
                <a:solidFill>
                  <a:srgbClr val="00C3B1"/>
                </a:solidFill>
                <a:latin typeface="Rajdhani"/>
                <a:ea typeface="Rajdhani"/>
                <a:cs typeface="Rajdhani"/>
                <a:sym typeface="Rajdhani"/>
              </a:rPr>
              <a:t>Finding</a:t>
            </a:r>
            <a:r>
              <a:rPr b="1" lang="en" sz="2500">
                <a:solidFill>
                  <a:srgbClr val="00C3B1"/>
                </a:solidFill>
                <a:latin typeface="Rajdhani"/>
                <a:ea typeface="Rajdhani"/>
                <a:cs typeface="Rajdhani"/>
                <a:sym typeface="Rajdhani"/>
              </a:rPr>
              <a:t> the unique values in each feature</a:t>
            </a:r>
            <a:endParaRPr b="1" sz="2500">
              <a:solidFill>
                <a:srgbClr val="00C3B1"/>
              </a:solidFill>
              <a:latin typeface="Rajdhani"/>
              <a:ea typeface="Rajdhani"/>
              <a:cs typeface="Rajdhani"/>
              <a:sym typeface="Rajdhani"/>
            </a:endParaRPr>
          </a:p>
        </p:txBody>
      </p:sp>
      <p:grpSp>
        <p:nvGrpSpPr>
          <p:cNvPr id="905" name="Google Shape;905;p45"/>
          <p:cNvGrpSpPr/>
          <p:nvPr/>
        </p:nvGrpSpPr>
        <p:grpSpPr>
          <a:xfrm>
            <a:off x="884939" y="1415859"/>
            <a:ext cx="88550" cy="2637901"/>
            <a:chOff x="929875" y="1415859"/>
            <a:chExt cx="88550" cy="2637901"/>
          </a:xfrm>
        </p:grpSpPr>
        <p:sp>
          <p:nvSpPr>
            <p:cNvPr id="906" name="Google Shape;906;p45"/>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45"/>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909" name="Google Shape;909;p45"/>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0" name="Google Shape;910;p45"/>
          <p:cNvCxnSpPr>
            <a:stCxn id="909"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911" name="Google Shape;911;p45"/>
          <p:cNvSpPr txBox="1"/>
          <p:nvPr/>
        </p:nvSpPr>
        <p:spPr>
          <a:xfrm>
            <a:off x="1075525" y="1222200"/>
            <a:ext cx="670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Potentially Dropping </a:t>
            </a:r>
            <a:r>
              <a:rPr b="1" lang="en">
                <a:solidFill>
                  <a:schemeClr val="lt1"/>
                </a:solidFill>
                <a:latin typeface="Rajdhani"/>
                <a:ea typeface="Rajdhani"/>
                <a:cs typeface="Rajdhani"/>
                <a:sym typeface="Rajdhani"/>
              </a:rPr>
              <a:t>Nominal Categorical Data (Not Meaningful for Clustering):</a:t>
            </a:r>
            <a:endParaRPr b="1">
              <a:solidFill>
                <a:schemeClr val="lt1"/>
              </a:solidFill>
              <a:latin typeface="Rajdhani"/>
              <a:ea typeface="Rajdhani"/>
              <a:cs typeface="Rajdhani"/>
              <a:sym typeface="Rajdhani"/>
            </a:endParaRPr>
          </a:p>
          <a:p>
            <a:pPr indent="0" lvl="0" marL="0" rtl="0" algn="l">
              <a:spcBef>
                <a:spcPts val="0"/>
              </a:spcBef>
              <a:spcAft>
                <a:spcPts val="0"/>
              </a:spcAft>
              <a:buNone/>
            </a:pPr>
            <a:r>
              <a:t/>
            </a:r>
            <a:endParaRPr b="1">
              <a:solidFill>
                <a:schemeClr val="lt1"/>
              </a:solidFill>
              <a:latin typeface="Rajdhani"/>
              <a:ea typeface="Rajdhani"/>
              <a:cs typeface="Rajdhani"/>
              <a:sym typeface="Rajdhani"/>
            </a:endParaRPr>
          </a:p>
          <a:p>
            <a:pPr indent="0" lvl="0" marL="0" rtl="0" algn="l">
              <a:spcBef>
                <a:spcPts val="0"/>
              </a:spcBef>
              <a:spcAft>
                <a:spcPts val="0"/>
              </a:spcAft>
              <a:buNone/>
            </a:pPr>
            <a:r>
              <a:t/>
            </a:r>
            <a:endParaRPr b="1">
              <a:solidFill>
                <a:schemeClr val="lt1"/>
              </a:solidFill>
              <a:latin typeface="Rajdhani"/>
              <a:ea typeface="Rajdhani"/>
              <a:cs typeface="Rajdhani"/>
              <a:sym typeface="Rajdhani"/>
            </a:endParaRPr>
          </a:p>
        </p:txBody>
      </p:sp>
      <p:pic>
        <p:nvPicPr>
          <p:cNvPr id="912" name="Google Shape;912;p45"/>
          <p:cNvPicPr preferRelativeResize="0"/>
          <p:nvPr/>
        </p:nvPicPr>
        <p:blipFill>
          <a:blip r:embed="rId3">
            <a:alphaModFix/>
          </a:blip>
          <a:stretch>
            <a:fillRect/>
          </a:stretch>
        </p:blipFill>
        <p:spPr>
          <a:xfrm flipH="1" rot="10800000">
            <a:off x="1150300" y="1427250"/>
            <a:ext cx="6743400" cy="692400"/>
          </a:xfrm>
          <a:prstGeom prst="roundRect">
            <a:avLst>
              <a:gd fmla="val 16667" name="adj"/>
            </a:avLst>
          </a:prstGeom>
          <a:noFill/>
          <a:ln cap="flat" cmpd="sng" w="19050">
            <a:solidFill>
              <a:schemeClr val="lt1"/>
            </a:solidFill>
            <a:prstDash val="solid"/>
            <a:round/>
            <a:headEnd len="sm" w="sm" type="none"/>
            <a:tailEnd len="sm" w="sm" type="none"/>
          </a:ln>
        </p:spPr>
      </p:pic>
      <p:pic>
        <p:nvPicPr>
          <p:cNvPr id="913" name="Google Shape;913;p45"/>
          <p:cNvPicPr preferRelativeResize="0"/>
          <p:nvPr/>
        </p:nvPicPr>
        <p:blipFill rotWithShape="1">
          <a:blip r:embed="rId4">
            <a:alphaModFix/>
          </a:blip>
          <a:srcRect b="0" l="0" r="21990" t="0"/>
          <a:stretch/>
        </p:blipFill>
        <p:spPr>
          <a:xfrm>
            <a:off x="1187575" y="2257450"/>
            <a:ext cx="5363100" cy="498000"/>
          </a:xfrm>
          <a:prstGeom prst="roundRect">
            <a:avLst>
              <a:gd fmla="val 16667" name="adj"/>
            </a:avLst>
          </a:prstGeom>
          <a:noFill/>
          <a:ln cap="flat" cmpd="sng" w="19050">
            <a:solidFill>
              <a:schemeClr val="lt1"/>
            </a:solidFill>
            <a:prstDash val="solid"/>
            <a:round/>
            <a:headEnd len="sm" w="sm" type="none"/>
            <a:tailEnd len="sm" w="sm" type="none"/>
          </a:ln>
        </p:spPr>
      </p:pic>
      <p:pic>
        <p:nvPicPr>
          <p:cNvPr id="914" name="Google Shape;914;p45"/>
          <p:cNvPicPr preferRelativeResize="0"/>
          <p:nvPr/>
        </p:nvPicPr>
        <p:blipFill>
          <a:blip r:embed="rId5">
            <a:alphaModFix/>
          </a:blip>
          <a:stretch>
            <a:fillRect/>
          </a:stretch>
        </p:blipFill>
        <p:spPr>
          <a:xfrm>
            <a:off x="1187575" y="2893250"/>
            <a:ext cx="5145900" cy="498000"/>
          </a:xfrm>
          <a:prstGeom prst="roundRect">
            <a:avLst>
              <a:gd fmla="val 16667" name="adj"/>
            </a:avLst>
          </a:prstGeom>
          <a:noFill/>
          <a:ln cap="flat" cmpd="sng" w="19050">
            <a:solidFill>
              <a:schemeClr val="lt1"/>
            </a:solidFill>
            <a:prstDash val="solid"/>
            <a:round/>
            <a:headEnd len="sm" w="sm" type="none"/>
            <a:tailEnd len="sm" w="sm" type="none"/>
          </a:ln>
        </p:spPr>
      </p:pic>
      <p:pic>
        <p:nvPicPr>
          <p:cNvPr id="915" name="Google Shape;915;p45"/>
          <p:cNvPicPr preferRelativeResize="0"/>
          <p:nvPr/>
        </p:nvPicPr>
        <p:blipFill>
          <a:blip r:embed="rId6">
            <a:alphaModFix/>
          </a:blip>
          <a:stretch>
            <a:fillRect/>
          </a:stretch>
        </p:blipFill>
        <p:spPr>
          <a:xfrm>
            <a:off x="1150300" y="3529050"/>
            <a:ext cx="6215400" cy="498000"/>
          </a:xfrm>
          <a:prstGeom prst="roundRect">
            <a:avLst>
              <a:gd fmla="val 16667" name="adj"/>
            </a:avLst>
          </a:prstGeom>
          <a:noFill/>
          <a:ln cap="flat" cmpd="sng" w="19050">
            <a:solidFill>
              <a:schemeClr val="lt1"/>
            </a:solidFill>
            <a:prstDash val="solid"/>
            <a:round/>
            <a:headEnd len="sm" w="sm" type="none"/>
            <a:tailEnd len="sm" w="sm" type="none"/>
          </a:ln>
        </p:spPr>
      </p:pic>
      <p:pic>
        <p:nvPicPr>
          <p:cNvPr id="916" name="Google Shape;916;p45"/>
          <p:cNvPicPr preferRelativeResize="0"/>
          <p:nvPr/>
        </p:nvPicPr>
        <p:blipFill>
          <a:blip r:embed="rId7">
            <a:alphaModFix/>
          </a:blip>
          <a:stretch>
            <a:fillRect/>
          </a:stretch>
        </p:blipFill>
        <p:spPr>
          <a:xfrm>
            <a:off x="1187575" y="4164850"/>
            <a:ext cx="5363100" cy="543000"/>
          </a:xfrm>
          <a:prstGeom prst="roundRect">
            <a:avLst>
              <a:gd fmla="val 16667" name="adj"/>
            </a:avLst>
          </a:prstGeom>
          <a:noFill/>
          <a:ln cap="flat" cmpd="sng" w="19050">
            <a:solidFill>
              <a:schemeClr val="lt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46"/>
          <p:cNvSpPr txBox="1"/>
          <p:nvPr>
            <p:ph type="title"/>
          </p:nvPr>
        </p:nvSpPr>
        <p:spPr>
          <a:xfrm>
            <a:off x="405125" y="420925"/>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00C3B1"/>
                </a:solidFill>
                <a:latin typeface="Rajdhani"/>
                <a:ea typeface="Rajdhani"/>
                <a:cs typeface="Rajdhani"/>
                <a:sym typeface="Rajdhani"/>
              </a:rPr>
              <a:t>1.2C Identifying Potential Features to Drop from</a:t>
            </a:r>
            <a:endParaRPr b="1" sz="2500">
              <a:solidFill>
                <a:srgbClr val="00C3B1"/>
              </a:solidFill>
              <a:latin typeface="Rajdhani"/>
              <a:ea typeface="Rajdhani"/>
              <a:cs typeface="Rajdhani"/>
              <a:sym typeface="Rajdhani"/>
            </a:endParaRPr>
          </a:p>
          <a:p>
            <a:pPr indent="0" lvl="0" marL="0" rtl="0" algn="ctr">
              <a:spcBef>
                <a:spcPts val="0"/>
              </a:spcBef>
              <a:spcAft>
                <a:spcPts val="0"/>
              </a:spcAft>
              <a:buNone/>
            </a:pPr>
            <a:r>
              <a:rPr b="1" lang="en" sz="2500">
                <a:solidFill>
                  <a:srgbClr val="00C3B1"/>
                </a:solidFill>
                <a:latin typeface="Rajdhani"/>
                <a:ea typeface="Rajdhani"/>
                <a:cs typeface="Rajdhani"/>
                <a:sym typeface="Rajdhani"/>
              </a:rPr>
              <a:t>Finding the unique values in each feature</a:t>
            </a:r>
            <a:endParaRPr b="1" sz="2500">
              <a:solidFill>
                <a:srgbClr val="00C3B1"/>
              </a:solidFill>
              <a:latin typeface="Rajdhani"/>
              <a:ea typeface="Rajdhani"/>
              <a:cs typeface="Rajdhani"/>
              <a:sym typeface="Rajdhani"/>
            </a:endParaRPr>
          </a:p>
        </p:txBody>
      </p:sp>
      <p:grpSp>
        <p:nvGrpSpPr>
          <p:cNvPr id="922" name="Google Shape;922;p46"/>
          <p:cNvGrpSpPr/>
          <p:nvPr/>
        </p:nvGrpSpPr>
        <p:grpSpPr>
          <a:xfrm>
            <a:off x="884939" y="1415859"/>
            <a:ext cx="88550" cy="2637901"/>
            <a:chOff x="929875" y="1415859"/>
            <a:chExt cx="88550" cy="2637901"/>
          </a:xfrm>
        </p:grpSpPr>
        <p:sp>
          <p:nvSpPr>
            <p:cNvPr id="923" name="Google Shape;923;p46"/>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6"/>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 name="Google Shape;925;p46"/>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926" name="Google Shape;926;p46"/>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7" name="Google Shape;927;p46"/>
          <p:cNvCxnSpPr>
            <a:stCxn id="926"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928" name="Google Shape;928;p46"/>
          <p:cNvSpPr txBox="1"/>
          <p:nvPr/>
        </p:nvSpPr>
        <p:spPr>
          <a:xfrm>
            <a:off x="1219350" y="1320450"/>
            <a:ext cx="67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jdhani"/>
                <a:ea typeface="Rajdhani"/>
                <a:cs typeface="Rajdhani"/>
                <a:sym typeface="Rajdhani"/>
              </a:rPr>
              <a:t>Potentially Dropping Irrelevant Feature(s):</a:t>
            </a:r>
            <a:endParaRPr b="1">
              <a:solidFill>
                <a:schemeClr val="lt1"/>
              </a:solidFill>
              <a:latin typeface="Rajdhani"/>
              <a:ea typeface="Rajdhani"/>
              <a:cs typeface="Rajdhani"/>
              <a:sym typeface="Rajdhani"/>
            </a:endParaRPr>
          </a:p>
        </p:txBody>
      </p:sp>
      <p:pic>
        <p:nvPicPr>
          <p:cNvPr id="929" name="Google Shape;929;p46"/>
          <p:cNvPicPr preferRelativeResize="0"/>
          <p:nvPr/>
        </p:nvPicPr>
        <p:blipFill>
          <a:blip r:embed="rId3">
            <a:alphaModFix/>
          </a:blip>
          <a:stretch>
            <a:fillRect/>
          </a:stretch>
        </p:blipFill>
        <p:spPr>
          <a:xfrm>
            <a:off x="1304150" y="2049200"/>
            <a:ext cx="4365600" cy="662700"/>
          </a:xfrm>
          <a:prstGeom prst="roundRect">
            <a:avLst>
              <a:gd fmla="val 16667" name="adj"/>
            </a:avLst>
          </a:prstGeom>
          <a:noFill/>
          <a:ln cap="flat" cmpd="sng" w="19050">
            <a:solidFill>
              <a:schemeClr val="lt1"/>
            </a:solidFill>
            <a:prstDash val="solid"/>
            <a:round/>
            <a:headEnd len="sm" w="sm" type="none"/>
            <a:tailEnd len="sm" w="sm" type="none"/>
          </a:ln>
        </p:spPr>
      </p:pic>
      <p:pic>
        <p:nvPicPr>
          <p:cNvPr id="930" name="Google Shape;930;p46"/>
          <p:cNvPicPr preferRelativeResize="0"/>
          <p:nvPr/>
        </p:nvPicPr>
        <p:blipFill>
          <a:blip r:embed="rId4">
            <a:alphaModFix/>
          </a:blip>
          <a:stretch>
            <a:fillRect/>
          </a:stretch>
        </p:blipFill>
        <p:spPr>
          <a:xfrm>
            <a:off x="1304150" y="3166900"/>
            <a:ext cx="7162800" cy="685800"/>
          </a:xfrm>
          <a:prstGeom prst="roundRect">
            <a:avLst>
              <a:gd fmla="val 16667" name="adj"/>
            </a:avLst>
          </a:prstGeom>
          <a:noFill/>
          <a:ln cap="flat" cmpd="sng" w="19050">
            <a:solidFill>
              <a:schemeClr val="lt1"/>
            </a:solidFill>
            <a:prstDash val="solid"/>
            <a:round/>
            <a:headEnd len="sm" w="sm" type="none"/>
            <a:tailEnd len="sm" w="sm" type="none"/>
          </a:ln>
        </p:spPr>
      </p:pic>
      <p:sp>
        <p:nvSpPr>
          <p:cNvPr id="931" name="Google Shape;931;p46"/>
          <p:cNvSpPr txBox="1"/>
          <p:nvPr/>
        </p:nvSpPr>
        <p:spPr>
          <a:xfrm>
            <a:off x="1219350" y="1649000"/>
            <a:ext cx="67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12121"/>
                </a:solidFill>
                <a:latin typeface="Rajdhani"/>
                <a:ea typeface="Rajdhani"/>
                <a:cs typeface="Rajdhani"/>
                <a:sym typeface="Rajdhani"/>
              </a:rPr>
              <a:t>Target Feature - </a:t>
            </a:r>
            <a:r>
              <a:rPr b="1" lang="en">
                <a:solidFill>
                  <a:srgbClr val="212121"/>
                </a:solidFill>
                <a:latin typeface="Rajdhani"/>
                <a:ea typeface="Rajdhani"/>
                <a:cs typeface="Rajdhani"/>
                <a:sym typeface="Rajdhani"/>
              </a:rPr>
              <a:t>Only</a:t>
            </a:r>
            <a:r>
              <a:rPr b="1" lang="en">
                <a:solidFill>
                  <a:srgbClr val="212121"/>
                </a:solidFill>
                <a:latin typeface="Rajdhani"/>
                <a:ea typeface="Rajdhani"/>
                <a:cs typeface="Rajdhani"/>
                <a:sym typeface="Rajdhani"/>
              </a:rPr>
              <a:t> useful for predictive modeling which is not our focus</a:t>
            </a:r>
            <a:r>
              <a:rPr b="1" lang="en">
                <a:solidFill>
                  <a:srgbClr val="212121"/>
                </a:solidFill>
                <a:latin typeface="Rajdhani"/>
                <a:ea typeface="Rajdhani"/>
                <a:cs typeface="Rajdhani"/>
                <a:sym typeface="Rajdhani"/>
              </a:rPr>
              <a:t>:</a:t>
            </a:r>
            <a:endParaRPr b="1">
              <a:solidFill>
                <a:srgbClr val="212121"/>
              </a:solidFill>
              <a:latin typeface="Rajdhani"/>
              <a:ea typeface="Rajdhani"/>
              <a:cs typeface="Rajdhani"/>
              <a:sym typeface="Rajdhani"/>
            </a:endParaRPr>
          </a:p>
        </p:txBody>
      </p:sp>
      <p:sp>
        <p:nvSpPr>
          <p:cNvPr id="932" name="Google Shape;932;p46"/>
          <p:cNvSpPr txBox="1"/>
          <p:nvPr/>
        </p:nvSpPr>
        <p:spPr>
          <a:xfrm>
            <a:off x="1219350" y="2766700"/>
            <a:ext cx="67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12121"/>
                </a:solidFill>
                <a:latin typeface="Rajdhani"/>
                <a:ea typeface="Rajdhani"/>
                <a:cs typeface="Rajdhani"/>
                <a:sym typeface="Rajdhani"/>
              </a:rPr>
              <a:t>‘Savings account or bonds’ Column - Only has one feature/Same for all entries</a:t>
            </a:r>
            <a:r>
              <a:rPr b="1" lang="en">
                <a:solidFill>
                  <a:srgbClr val="212121"/>
                </a:solidFill>
                <a:latin typeface="Rajdhani"/>
                <a:ea typeface="Rajdhani"/>
                <a:cs typeface="Rajdhani"/>
                <a:sym typeface="Rajdhani"/>
              </a:rPr>
              <a:t>:</a:t>
            </a:r>
            <a:endParaRPr b="1">
              <a:solidFill>
                <a:srgbClr val="212121"/>
              </a:solidFill>
              <a:latin typeface="Rajdhani"/>
              <a:ea typeface="Rajdhani"/>
              <a:cs typeface="Rajdhani"/>
              <a:sym typeface="Rajdhan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47"/>
          <p:cNvPicPr preferRelativeResize="0"/>
          <p:nvPr/>
        </p:nvPicPr>
        <p:blipFill>
          <a:blip r:embed="rId3">
            <a:alphaModFix/>
          </a:blip>
          <a:stretch>
            <a:fillRect/>
          </a:stretch>
        </p:blipFill>
        <p:spPr>
          <a:xfrm>
            <a:off x="5020525" y="2799887"/>
            <a:ext cx="3626999" cy="1321512"/>
          </a:xfrm>
          <a:prstGeom prst="rect">
            <a:avLst/>
          </a:prstGeom>
          <a:noFill/>
          <a:ln>
            <a:noFill/>
          </a:ln>
        </p:spPr>
      </p:pic>
      <p:sp>
        <p:nvSpPr>
          <p:cNvPr id="938" name="Google Shape;938;p47"/>
          <p:cNvSpPr txBox="1"/>
          <p:nvPr>
            <p:ph type="title"/>
          </p:nvPr>
        </p:nvSpPr>
        <p:spPr>
          <a:xfrm>
            <a:off x="405125" y="256900"/>
            <a:ext cx="85794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00C3B1"/>
                </a:solidFill>
                <a:latin typeface="Rajdhani"/>
                <a:ea typeface="Rajdhani"/>
                <a:cs typeface="Rajdhani"/>
                <a:sym typeface="Rajdhani"/>
              </a:rPr>
              <a:t>1.3 Overview - Distribution of Numerical Features</a:t>
            </a:r>
            <a:endParaRPr b="1" sz="2500">
              <a:solidFill>
                <a:srgbClr val="00C3B1"/>
              </a:solidFill>
              <a:latin typeface="Rajdhani"/>
              <a:ea typeface="Rajdhani"/>
              <a:cs typeface="Rajdhani"/>
              <a:sym typeface="Rajdhani"/>
            </a:endParaRPr>
          </a:p>
        </p:txBody>
      </p:sp>
      <p:grpSp>
        <p:nvGrpSpPr>
          <p:cNvPr id="939" name="Google Shape;939;p47"/>
          <p:cNvGrpSpPr/>
          <p:nvPr/>
        </p:nvGrpSpPr>
        <p:grpSpPr>
          <a:xfrm>
            <a:off x="884939" y="1415859"/>
            <a:ext cx="88550" cy="2637901"/>
            <a:chOff x="929875" y="1415859"/>
            <a:chExt cx="88550" cy="2637901"/>
          </a:xfrm>
        </p:grpSpPr>
        <p:sp>
          <p:nvSpPr>
            <p:cNvPr id="940" name="Google Shape;940;p47"/>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7"/>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47"/>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943" name="Google Shape;943;p47"/>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4" name="Google Shape;944;p47"/>
          <p:cNvCxnSpPr>
            <a:stCxn id="943"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pic>
        <p:nvPicPr>
          <p:cNvPr id="945" name="Google Shape;945;p47"/>
          <p:cNvPicPr preferRelativeResize="0"/>
          <p:nvPr/>
        </p:nvPicPr>
        <p:blipFill>
          <a:blip r:embed="rId4">
            <a:alphaModFix/>
          </a:blip>
          <a:stretch>
            <a:fillRect/>
          </a:stretch>
        </p:blipFill>
        <p:spPr>
          <a:xfrm>
            <a:off x="1102475" y="1012450"/>
            <a:ext cx="3627000" cy="3674700"/>
          </a:xfrm>
          <a:prstGeom prst="roundRect">
            <a:avLst>
              <a:gd fmla="val 16667" name="adj"/>
            </a:avLst>
          </a:prstGeom>
          <a:noFill/>
          <a:ln cap="flat" cmpd="sng" w="19050">
            <a:solidFill>
              <a:schemeClr val="lt1"/>
            </a:solidFill>
            <a:prstDash val="solid"/>
            <a:round/>
            <a:headEnd len="sm" w="sm" type="none"/>
            <a:tailEnd len="sm" w="sm" type="none"/>
          </a:ln>
        </p:spPr>
      </p:pic>
      <p:sp>
        <p:nvSpPr>
          <p:cNvPr id="946" name="Google Shape;946;p47"/>
          <p:cNvSpPr/>
          <p:nvPr/>
        </p:nvSpPr>
        <p:spPr>
          <a:xfrm>
            <a:off x="1481400" y="1831475"/>
            <a:ext cx="2069100" cy="968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2484050" y="2799875"/>
            <a:ext cx="1122600" cy="968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7"/>
          <p:cNvSpPr txBox="1"/>
          <p:nvPr/>
        </p:nvSpPr>
        <p:spPr>
          <a:xfrm>
            <a:off x="4664050" y="916100"/>
            <a:ext cx="4414500" cy="1985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ajdhani"/>
              <a:buChar char="❏"/>
            </a:pPr>
            <a:r>
              <a:rPr b="1" lang="en">
                <a:solidFill>
                  <a:schemeClr val="lt1"/>
                </a:solidFill>
                <a:latin typeface="Rajdhani"/>
                <a:ea typeface="Rajdhani"/>
                <a:cs typeface="Rajdhani"/>
                <a:sym typeface="Rajdhani"/>
              </a:rPr>
              <a:t>Observation of Distribution</a:t>
            </a:r>
            <a:r>
              <a:rPr b="1" lang="en">
                <a:solidFill>
                  <a:schemeClr val="lt1"/>
                </a:solidFill>
                <a:latin typeface="Rajdhani"/>
                <a:ea typeface="Rajdhani"/>
                <a:cs typeface="Rajdhani"/>
                <a:sym typeface="Rajdhani"/>
              </a:rPr>
              <a:t>:</a:t>
            </a:r>
            <a:endParaRPr b="1">
              <a:solidFill>
                <a:schemeClr val="lt1"/>
              </a:solidFill>
              <a:latin typeface="Rajdhani"/>
              <a:ea typeface="Rajdhani"/>
              <a:cs typeface="Rajdhani"/>
              <a:sym typeface="Rajdhani"/>
            </a:endParaRPr>
          </a:p>
          <a:p>
            <a:pPr indent="-285750" lvl="0" marL="457200" rtl="0" algn="l">
              <a:spcBef>
                <a:spcPts val="0"/>
              </a:spcBef>
              <a:spcAft>
                <a:spcPts val="0"/>
              </a:spcAft>
              <a:buClr>
                <a:srgbClr val="212121"/>
              </a:buClr>
              <a:buSzPts val="900"/>
              <a:buFont typeface="Rajdhani"/>
              <a:buChar char="-"/>
            </a:pPr>
            <a:r>
              <a:rPr b="1" lang="en" sz="900">
                <a:solidFill>
                  <a:srgbClr val="212121"/>
                </a:solidFill>
                <a:latin typeface="Rajdhani"/>
                <a:ea typeface="Rajdhani"/>
                <a:cs typeface="Rajdhani"/>
                <a:sym typeface="Rajdhani"/>
              </a:rPr>
              <a:t>‘</a:t>
            </a:r>
            <a:r>
              <a:rPr b="1" lang="en" sz="900">
                <a:solidFill>
                  <a:srgbClr val="212121"/>
                </a:solidFill>
                <a:latin typeface="Rajdhani"/>
                <a:ea typeface="Rajdhani"/>
                <a:cs typeface="Rajdhani"/>
                <a:sym typeface="Rajdhani"/>
              </a:rPr>
              <a:t>Duration in month’, ‘Credit amount’, and ‘Age in years’</a:t>
            </a:r>
            <a:endParaRPr b="1" sz="900">
              <a:solidFill>
                <a:srgbClr val="212121"/>
              </a:solidFill>
              <a:latin typeface="Rajdhani"/>
              <a:ea typeface="Rajdhani"/>
              <a:cs typeface="Rajdhani"/>
              <a:sym typeface="Rajdhani"/>
            </a:endParaRPr>
          </a:p>
          <a:p>
            <a:pPr indent="0" lvl="0" marL="457200" rtl="0" algn="l">
              <a:spcBef>
                <a:spcPts val="0"/>
              </a:spcBef>
              <a:spcAft>
                <a:spcPts val="0"/>
              </a:spcAft>
              <a:buNone/>
            </a:pPr>
            <a:r>
              <a:rPr b="1" lang="en" sz="900">
                <a:solidFill>
                  <a:srgbClr val="212121"/>
                </a:solidFill>
                <a:latin typeface="Rajdhani"/>
                <a:ea typeface="Rajdhani"/>
                <a:cs typeface="Rajdhani"/>
                <a:sym typeface="Rajdhani"/>
              </a:rPr>
              <a:t>Features have positively skewed distribution and are on different scales</a:t>
            </a:r>
            <a:endParaRPr b="1" sz="900">
              <a:solidFill>
                <a:srgbClr val="212121"/>
              </a:solidFill>
              <a:latin typeface="Rajdhani"/>
              <a:ea typeface="Rajdhani"/>
              <a:cs typeface="Rajdhani"/>
              <a:sym typeface="Rajdhani"/>
            </a:endParaRPr>
          </a:p>
          <a:p>
            <a:pPr indent="0" lvl="0" marL="0" rtl="0" algn="l">
              <a:spcBef>
                <a:spcPts val="0"/>
              </a:spcBef>
              <a:spcAft>
                <a:spcPts val="0"/>
              </a:spcAft>
              <a:buNone/>
            </a:pPr>
            <a:r>
              <a:t/>
            </a:r>
            <a:endParaRPr b="1" sz="1200">
              <a:solidFill>
                <a:srgbClr val="212121"/>
              </a:solidFill>
              <a:latin typeface="Rajdhani"/>
              <a:ea typeface="Rajdhani"/>
              <a:cs typeface="Rajdhani"/>
              <a:sym typeface="Rajdhani"/>
            </a:endParaRPr>
          </a:p>
          <a:p>
            <a:pPr indent="-304800" lvl="0" marL="457200" rtl="0" algn="l">
              <a:spcBef>
                <a:spcPts val="0"/>
              </a:spcBef>
              <a:spcAft>
                <a:spcPts val="0"/>
              </a:spcAft>
              <a:buClr>
                <a:schemeClr val="lt1"/>
              </a:buClr>
              <a:buSzPts val="1200"/>
              <a:buFont typeface="Rajdhani"/>
              <a:buChar char="❏"/>
            </a:pPr>
            <a:r>
              <a:rPr b="1" lang="en">
                <a:solidFill>
                  <a:schemeClr val="lt1"/>
                </a:solidFill>
                <a:latin typeface="Rajdhani"/>
                <a:ea typeface="Rajdhani"/>
                <a:cs typeface="Rajdhani"/>
                <a:sym typeface="Rajdhani"/>
              </a:rPr>
              <a:t>How to normalize &amp; scale data for effective clustering:</a:t>
            </a:r>
            <a:endParaRPr b="1">
              <a:solidFill>
                <a:schemeClr val="lt1"/>
              </a:solidFill>
              <a:latin typeface="Rajdhani"/>
              <a:ea typeface="Rajdhani"/>
              <a:cs typeface="Rajdhani"/>
              <a:sym typeface="Rajdhani"/>
            </a:endParaRPr>
          </a:p>
          <a:p>
            <a:pPr indent="-285750" lvl="0" marL="457200" rtl="0" algn="l">
              <a:spcBef>
                <a:spcPts val="0"/>
              </a:spcBef>
              <a:spcAft>
                <a:spcPts val="0"/>
              </a:spcAft>
              <a:buClr>
                <a:srgbClr val="212121"/>
              </a:buClr>
              <a:buSzPts val="900"/>
              <a:buFont typeface="Rajdhani"/>
              <a:buChar char="-"/>
            </a:pPr>
            <a:r>
              <a:rPr b="1" lang="en" sz="900">
                <a:solidFill>
                  <a:srgbClr val="212121"/>
                </a:solidFill>
                <a:latin typeface="Rajdhani"/>
                <a:ea typeface="Rajdhani"/>
                <a:cs typeface="Rajdhani"/>
                <a:sym typeface="Rajdhani"/>
              </a:rPr>
              <a:t>Perform Log Transformation to handle outliers and obtain normal distribution</a:t>
            </a:r>
            <a:endParaRPr b="1" sz="900">
              <a:solidFill>
                <a:srgbClr val="212121"/>
              </a:solidFill>
              <a:latin typeface="Rajdhani"/>
              <a:ea typeface="Rajdhani"/>
              <a:cs typeface="Rajdhani"/>
              <a:sym typeface="Rajdhani"/>
            </a:endParaRPr>
          </a:p>
          <a:p>
            <a:pPr indent="-304800" lvl="0" marL="457200" rtl="0" algn="l">
              <a:spcBef>
                <a:spcPts val="0"/>
              </a:spcBef>
              <a:spcAft>
                <a:spcPts val="0"/>
              </a:spcAft>
              <a:buClr>
                <a:srgbClr val="212121"/>
              </a:buClr>
              <a:buSzPts val="1200"/>
              <a:buFont typeface="Rajdhani"/>
              <a:buChar char="-"/>
            </a:pPr>
            <a:r>
              <a:rPr b="1" lang="en" sz="900">
                <a:solidFill>
                  <a:srgbClr val="212121"/>
                </a:solidFill>
                <a:latin typeface="Rajdhani"/>
                <a:ea typeface="Rajdhani"/>
                <a:cs typeface="Rajdhani"/>
                <a:sym typeface="Rajdhani"/>
              </a:rPr>
              <a:t>Apply Z-Score Transformation to scale features to the same magnitude</a:t>
            </a:r>
            <a:br>
              <a:rPr b="1" lang="en" sz="1200">
                <a:solidFill>
                  <a:srgbClr val="212121"/>
                </a:solidFill>
                <a:latin typeface="Rajdhani"/>
                <a:ea typeface="Rajdhani"/>
                <a:cs typeface="Rajdhani"/>
                <a:sym typeface="Rajdhani"/>
              </a:rPr>
            </a:br>
            <a:endParaRPr b="1" sz="1200">
              <a:solidFill>
                <a:srgbClr val="212121"/>
              </a:solidFill>
              <a:latin typeface="Rajdhani"/>
              <a:ea typeface="Rajdhani"/>
              <a:cs typeface="Rajdhani"/>
              <a:sym typeface="Rajdhani"/>
            </a:endParaRPr>
          </a:p>
          <a:p>
            <a:pPr indent="0" lvl="0" marL="457200" rtl="0" algn="l">
              <a:spcBef>
                <a:spcPts val="0"/>
              </a:spcBef>
              <a:spcAft>
                <a:spcPts val="0"/>
              </a:spcAft>
              <a:buNone/>
            </a:pPr>
            <a:r>
              <a:t/>
            </a:r>
            <a:endParaRPr b="1" sz="1200">
              <a:solidFill>
                <a:srgbClr val="212121"/>
              </a:solidFill>
              <a:latin typeface="Rajdhani"/>
              <a:ea typeface="Rajdhani"/>
              <a:cs typeface="Rajdhani"/>
              <a:sym typeface="Rajdhani"/>
            </a:endParaRPr>
          </a:p>
        </p:txBody>
      </p:sp>
      <p:sp>
        <p:nvSpPr>
          <p:cNvPr id="949" name="Google Shape;949;p47"/>
          <p:cNvSpPr/>
          <p:nvPr/>
        </p:nvSpPr>
        <p:spPr>
          <a:xfrm>
            <a:off x="5269800" y="2961200"/>
            <a:ext cx="898200" cy="1200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8273100" y="2901800"/>
            <a:ext cx="431100" cy="1259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48"/>
          <p:cNvSpPr txBox="1"/>
          <p:nvPr>
            <p:ph idx="1" type="subTitle"/>
          </p:nvPr>
        </p:nvSpPr>
        <p:spPr>
          <a:xfrm>
            <a:off x="2454900" y="3463875"/>
            <a:ext cx="4234200" cy="55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 &amp; Transformation Procedures to prepare dataset for clustering</a:t>
            </a:r>
            <a:endParaRPr/>
          </a:p>
        </p:txBody>
      </p:sp>
      <p:sp>
        <p:nvSpPr>
          <p:cNvPr id="956" name="Google Shape;956;p48"/>
          <p:cNvSpPr txBox="1"/>
          <p:nvPr>
            <p:ph idx="2" type="title"/>
          </p:nvPr>
        </p:nvSpPr>
        <p:spPr>
          <a:xfrm>
            <a:off x="4003200" y="843788"/>
            <a:ext cx="1137600" cy="11370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02</a:t>
            </a:r>
            <a:endParaRPr>
              <a:solidFill>
                <a:schemeClr val="dk1"/>
              </a:solidFill>
            </a:endParaRPr>
          </a:p>
        </p:txBody>
      </p:sp>
      <p:grpSp>
        <p:nvGrpSpPr>
          <p:cNvPr id="957" name="Google Shape;957;p48"/>
          <p:cNvGrpSpPr/>
          <p:nvPr/>
        </p:nvGrpSpPr>
        <p:grpSpPr>
          <a:xfrm>
            <a:off x="1855608" y="1240404"/>
            <a:ext cx="633675" cy="343800"/>
            <a:chOff x="1855608" y="1240404"/>
            <a:chExt cx="633675" cy="343800"/>
          </a:xfrm>
        </p:grpSpPr>
        <p:cxnSp>
          <p:nvCxnSpPr>
            <p:cNvPr id="958" name="Google Shape;958;p48"/>
            <p:cNvCxnSpPr/>
            <p:nvPr/>
          </p:nvCxnSpPr>
          <p:spPr>
            <a:xfrm>
              <a:off x="1855608" y="1240404"/>
              <a:ext cx="343800" cy="343800"/>
            </a:xfrm>
            <a:prstGeom prst="straightConnector1">
              <a:avLst/>
            </a:prstGeom>
            <a:noFill/>
            <a:ln cap="flat" cmpd="sng" w="9525">
              <a:solidFill>
                <a:schemeClr val="lt1"/>
              </a:solidFill>
              <a:prstDash val="solid"/>
              <a:round/>
              <a:headEnd len="med" w="med" type="none"/>
              <a:tailEnd len="med" w="med" type="none"/>
            </a:ln>
          </p:spPr>
        </p:cxnSp>
        <p:cxnSp>
          <p:nvCxnSpPr>
            <p:cNvPr id="959" name="Google Shape;959;p48"/>
            <p:cNvCxnSpPr/>
            <p:nvPr/>
          </p:nvCxnSpPr>
          <p:spPr>
            <a:xfrm>
              <a:off x="2145483" y="1240404"/>
              <a:ext cx="343800" cy="343800"/>
            </a:xfrm>
            <a:prstGeom prst="straightConnector1">
              <a:avLst/>
            </a:prstGeom>
            <a:noFill/>
            <a:ln cap="flat" cmpd="sng" w="9525">
              <a:solidFill>
                <a:schemeClr val="lt1"/>
              </a:solidFill>
              <a:prstDash val="solid"/>
              <a:round/>
              <a:headEnd len="med" w="med" type="none"/>
              <a:tailEnd len="med" w="med" type="none"/>
            </a:ln>
          </p:spPr>
        </p:cxnSp>
      </p:grpSp>
      <p:grpSp>
        <p:nvGrpSpPr>
          <p:cNvPr id="960" name="Google Shape;960;p48"/>
          <p:cNvGrpSpPr/>
          <p:nvPr/>
        </p:nvGrpSpPr>
        <p:grpSpPr>
          <a:xfrm>
            <a:off x="884939" y="1415859"/>
            <a:ext cx="88550" cy="2637901"/>
            <a:chOff x="929875" y="1415859"/>
            <a:chExt cx="88550" cy="2637901"/>
          </a:xfrm>
        </p:grpSpPr>
        <p:sp>
          <p:nvSpPr>
            <p:cNvPr id="961" name="Google Shape;961;p48"/>
            <p:cNvSpPr/>
            <p:nvPr/>
          </p:nvSpPr>
          <p:spPr>
            <a:xfrm>
              <a:off x="929925" y="1415860"/>
              <a:ext cx="88500" cy="2637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929875" y="1415859"/>
              <a:ext cx="88500" cy="366600"/>
            </a:xfrm>
            <a:prstGeom prst="roundRect">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48"/>
          <p:cNvSpPr/>
          <p:nvPr/>
        </p:nvSpPr>
        <p:spPr>
          <a:xfrm rot="-5400000">
            <a:off x="-28963" y="4337289"/>
            <a:ext cx="868173" cy="210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noFill/>
                <a:latin typeface="Krona One"/>
              </a:rPr>
              <a:t>2022</a:t>
            </a:r>
          </a:p>
        </p:txBody>
      </p:sp>
      <p:sp>
        <p:nvSpPr>
          <p:cNvPr id="964" name="Google Shape;964;p48"/>
          <p:cNvSpPr/>
          <p:nvPr/>
        </p:nvSpPr>
        <p:spPr>
          <a:xfrm>
            <a:off x="300124" y="3467950"/>
            <a:ext cx="210000" cy="210000"/>
          </a:xfrm>
          <a:prstGeom prst="star4">
            <a:avLst>
              <a:gd fmla="val 18235" name="adj"/>
            </a:avLst>
          </a:prstGeom>
          <a:solidFill>
            <a:schemeClr val="lt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5" name="Google Shape;965;p48"/>
          <p:cNvCxnSpPr>
            <a:stCxn id="964" idx="2"/>
          </p:cNvCxnSpPr>
          <p:nvPr/>
        </p:nvCxnSpPr>
        <p:spPr>
          <a:xfrm rot="10800000">
            <a:off x="405124" y="320050"/>
            <a:ext cx="0" cy="3357900"/>
          </a:xfrm>
          <a:prstGeom prst="straightConnector1">
            <a:avLst/>
          </a:prstGeom>
          <a:noFill/>
          <a:ln cap="flat" cmpd="sng" w="9525">
            <a:solidFill>
              <a:schemeClr val="lt1"/>
            </a:solidFill>
            <a:prstDash val="solid"/>
            <a:round/>
            <a:headEnd len="med" w="med" type="none"/>
            <a:tailEnd len="med" w="med" type="none"/>
          </a:ln>
        </p:spPr>
      </p:cxnSp>
      <p:sp>
        <p:nvSpPr>
          <p:cNvPr id="966" name="Google Shape;966;p48"/>
          <p:cNvSpPr/>
          <p:nvPr/>
        </p:nvSpPr>
        <p:spPr>
          <a:xfrm>
            <a:off x="1276150" y="2315244"/>
            <a:ext cx="6931116" cy="417582"/>
          </a:xfrm>
          <a:prstGeom prst="rect">
            <a:avLst/>
          </a:prstGeom>
        </p:spPr>
        <p:txBody>
          <a:bodyPr>
            <a:prstTxWarp prst="textPlain"/>
          </a:bodyPr>
          <a:lstStyle/>
          <a:p>
            <a:pPr lvl="0" algn="ctr"/>
            <a:r>
              <a:rPr b="1" i="0">
                <a:ln cap="flat" cmpd="sng" w="9525">
                  <a:solidFill>
                    <a:srgbClr val="00C3B1"/>
                  </a:solidFill>
                  <a:prstDash val="solid"/>
                  <a:round/>
                  <a:headEnd len="sm" w="sm" type="none"/>
                  <a:tailEnd len="sm" w="sm" type="none"/>
                </a:ln>
                <a:noFill/>
                <a:latin typeface="Krona One"/>
              </a:rPr>
              <a:t>DATA MANIPULATION</a:t>
            </a:r>
          </a:p>
        </p:txBody>
      </p:sp>
    </p:spTree>
  </p:cSld>
  <p:clrMapOvr>
    <a:masterClrMapping/>
  </p:clrMapOvr>
</p:sld>
</file>

<file path=ppt/theme/theme1.xml><?xml version="1.0" encoding="utf-8"?>
<a:theme xmlns:a="http://schemas.openxmlformats.org/drawingml/2006/main" xmlns:r="http://schemas.openxmlformats.org/officeDocument/2006/relationships" name="Financial &amp; Data Consulting Toolkit by Slidesgo">
  <a:themeElements>
    <a:clrScheme name="Simple Light">
      <a:dk1>
        <a:srgbClr val="EEEEEE"/>
      </a:dk1>
      <a:lt1>
        <a:srgbClr val="B219F6"/>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B219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